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4"/>
  </p:sldMasterIdLst>
  <p:notesMasterIdLst>
    <p:notesMasterId r:id="rId71"/>
  </p:notesMasterIdLst>
  <p:handoutMasterIdLst>
    <p:handoutMasterId r:id="rId72"/>
  </p:handoutMasterIdLst>
  <p:sldIdLst>
    <p:sldId id="256" r:id="rId5"/>
    <p:sldId id="363" r:id="rId6"/>
    <p:sldId id="257" r:id="rId7"/>
    <p:sldId id="258" r:id="rId8"/>
    <p:sldId id="304" r:id="rId9"/>
    <p:sldId id="1614" r:id="rId10"/>
    <p:sldId id="1632" r:id="rId11"/>
    <p:sldId id="1583" r:id="rId12"/>
    <p:sldId id="370" r:id="rId13"/>
    <p:sldId id="315" r:id="rId14"/>
    <p:sldId id="1599" r:id="rId15"/>
    <p:sldId id="274" r:id="rId16"/>
    <p:sldId id="380" r:id="rId17"/>
    <p:sldId id="259" r:id="rId18"/>
    <p:sldId id="332" r:id="rId19"/>
    <p:sldId id="334" r:id="rId20"/>
    <p:sldId id="335" r:id="rId21"/>
    <p:sldId id="337" r:id="rId22"/>
    <p:sldId id="1641" r:id="rId23"/>
    <p:sldId id="340" r:id="rId24"/>
    <p:sldId id="756" r:id="rId25"/>
    <p:sldId id="348" r:id="rId26"/>
    <p:sldId id="1633" r:id="rId27"/>
    <p:sldId id="1634" r:id="rId28"/>
    <p:sldId id="1635" r:id="rId29"/>
    <p:sldId id="1636" r:id="rId30"/>
    <p:sldId id="308" r:id="rId31"/>
    <p:sldId id="1620" r:id="rId32"/>
    <p:sldId id="1617" r:id="rId33"/>
    <p:sldId id="1618" r:id="rId34"/>
    <p:sldId id="442" r:id="rId35"/>
    <p:sldId id="310" r:id="rId36"/>
    <p:sldId id="383" r:id="rId37"/>
    <p:sldId id="1619" r:id="rId38"/>
    <p:sldId id="268" r:id="rId39"/>
    <p:sldId id="1628" r:id="rId40"/>
    <p:sldId id="318" r:id="rId41"/>
    <p:sldId id="1621" r:id="rId42"/>
    <p:sldId id="1622" r:id="rId43"/>
    <p:sldId id="1598" r:id="rId44"/>
    <p:sldId id="311" r:id="rId45"/>
    <p:sldId id="1600" r:id="rId46"/>
    <p:sldId id="1623" r:id="rId47"/>
    <p:sldId id="283" r:id="rId48"/>
    <p:sldId id="1624" r:id="rId49"/>
    <p:sldId id="1637" r:id="rId50"/>
    <p:sldId id="1638" r:id="rId51"/>
    <p:sldId id="1639" r:id="rId52"/>
    <p:sldId id="1640" r:id="rId53"/>
    <p:sldId id="366" r:id="rId54"/>
    <p:sldId id="324" r:id="rId55"/>
    <p:sldId id="1595" r:id="rId56"/>
    <p:sldId id="757" r:id="rId57"/>
    <p:sldId id="342" r:id="rId58"/>
    <p:sldId id="1593" r:id="rId59"/>
    <p:sldId id="1594" r:id="rId60"/>
    <p:sldId id="1654" r:id="rId61"/>
    <p:sldId id="1655" r:id="rId62"/>
    <p:sldId id="328" r:id="rId63"/>
    <p:sldId id="1627" r:id="rId64"/>
    <p:sldId id="1597" r:id="rId65"/>
    <p:sldId id="372" r:id="rId66"/>
    <p:sldId id="384" r:id="rId67"/>
    <p:sldId id="1626" r:id="rId68"/>
    <p:sldId id="357" r:id="rId69"/>
    <p:sldId id="267" r:id="rId7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3DAB72-09AB-6692-1051-9BF05340F104}" name="Birmingham, Andrea - RD, TX" initials="AB" userId="S::andrea.birmingham@usda.gov::95b6100f-d6f9-4451-91ee-050940bf34a3" providerId="AD"/>
  <p188:author id="{504520BE-8938-66F0-EA5A-CED8185ABEF3}" name="Hively, Andria - RD, WA" initials="AH" userId="S::andria.hively@usda.gov::9bf59693-db8f-4132-9682-5a1e5e076de9" providerId="AD"/>
  <p188:author id="{0AA930CB-065B-2CC3-049C-96D9609CAF7C}" name="andria.hively@usda.gov" initials="an" userId="S::urn:spo:guest#andria.hively@usda.gov::" providerId="AD"/>
  <p188:author id="{D98FD4D0-B61C-C546-7688-EF78442DAA12}" name="Pam Price" initials="PP" userId="S::pam.price@liftca.org::65d94edb-0e5e-4655-95e6-840c9f5c1a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4326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E6B12-6F8A-2138-A1EE-1C4FD5FB2DF0}" v="25" dt="2025-03-18T15:18:20.091"/>
    <p1510:client id="{453124D7-CF3B-3BB9-CEFC-947E7571DED0}" v="32" dt="2025-03-17T22:03:27.361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022EC-CCF2-446F-8DC3-932008047634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48E133F-27F7-4FB8-9605-E9875D70A5DC}">
      <dgm:prSet/>
      <dgm:spPr/>
      <dgm:t>
        <a:bodyPr/>
        <a:lstStyle/>
        <a:p>
          <a:r>
            <a:rPr lang="en-US" b="1" baseline="0"/>
            <a:t>New Construction</a:t>
          </a:r>
          <a:endParaRPr lang="en-US"/>
        </a:p>
      </dgm:t>
    </dgm:pt>
    <dgm:pt modelId="{056B4A0A-2BE7-493D-915C-1BDBD93FCABF}" type="parTrans" cxnId="{47B9A0DB-F275-4FB5-B9A6-4387B88BB47C}">
      <dgm:prSet/>
      <dgm:spPr/>
      <dgm:t>
        <a:bodyPr/>
        <a:lstStyle/>
        <a:p>
          <a:endParaRPr lang="en-US"/>
        </a:p>
      </dgm:t>
    </dgm:pt>
    <dgm:pt modelId="{CDC5F1F4-2E57-437C-8F78-34C6BD7B3981}" type="sibTrans" cxnId="{47B9A0DB-F275-4FB5-B9A6-4387B88BB47C}">
      <dgm:prSet/>
      <dgm:spPr/>
      <dgm:t>
        <a:bodyPr/>
        <a:lstStyle/>
        <a:p>
          <a:endParaRPr lang="en-US"/>
        </a:p>
      </dgm:t>
    </dgm:pt>
    <dgm:pt modelId="{2F322B25-0B01-41CA-A9C5-F9253FAE844E}">
      <dgm:prSet/>
      <dgm:spPr/>
      <dgm:t>
        <a:bodyPr/>
        <a:lstStyle/>
        <a:p>
          <a:r>
            <a:rPr lang="en-US" b="1" baseline="0"/>
            <a:t>Rehab</a:t>
          </a:r>
          <a:endParaRPr lang="en-US"/>
        </a:p>
      </dgm:t>
    </dgm:pt>
    <dgm:pt modelId="{362383C8-F0D6-4DAF-A236-A6603BF75D8F}" type="parTrans" cxnId="{3A52AF7C-5B3E-4F16-ADF5-194078C47E41}">
      <dgm:prSet/>
      <dgm:spPr/>
      <dgm:t>
        <a:bodyPr/>
        <a:lstStyle/>
        <a:p>
          <a:endParaRPr lang="en-US"/>
        </a:p>
      </dgm:t>
    </dgm:pt>
    <dgm:pt modelId="{AC7894E6-A294-4E42-9887-E9C805C493CA}" type="sibTrans" cxnId="{3A52AF7C-5B3E-4F16-ADF5-194078C47E41}">
      <dgm:prSet/>
      <dgm:spPr/>
      <dgm:t>
        <a:bodyPr/>
        <a:lstStyle/>
        <a:p>
          <a:endParaRPr lang="en-US"/>
        </a:p>
      </dgm:t>
    </dgm:pt>
    <dgm:pt modelId="{34044884-382D-4419-A705-4CF81C1ACB7E}">
      <dgm:prSet/>
      <dgm:spPr/>
      <dgm:t>
        <a:bodyPr/>
        <a:lstStyle/>
        <a:p>
          <a:r>
            <a:rPr lang="en-US" b="1" baseline="0"/>
            <a:t>Acquisition Rehab</a:t>
          </a:r>
          <a:endParaRPr lang="en-US"/>
        </a:p>
      </dgm:t>
    </dgm:pt>
    <dgm:pt modelId="{AEC0E2DF-255B-4507-8D93-37F33010AFC7}" type="parTrans" cxnId="{F1102E97-CCB7-4FFA-A423-040E383E9962}">
      <dgm:prSet/>
      <dgm:spPr/>
      <dgm:t>
        <a:bodyPr/>
        <a:lstStyle/>
        <a:p>
          <a:endParaRPr lang="en-US"/>
        </a:p>
      </dgm:t>
    </dgm:pt>
    <dgm:pt modelId="{34752CFC-0F82-483B-AACE-328094D7FFC0}" type="sibTrans" cxnId="{F1102E97-CCB7-4FFA-A423-040E383E9962}">
      <dgm:prSet/>
      <dgm:spPr/>
      <dgm:t>
        <a:bodyPr/>
        <a:lstStyle/>
        <a:p>
          <a:endParaRPr lang="en-US"/>
        </a:p>
      </dgm:t>
    </dgm:pt>
    <dgm:pt modelId="{4FD091E7-FB83-4692-B4CD-C015BCA87F2A}">
      <dgm:prSet/>
      <dgm:spPr/>
      <dgm:t>
        <a:bodyPr/>
        <a:lstStyle/>
        <a:p>
          <a:r>
            <a:rPr lang="en-US" b="1" baseline="0"/>
            <a:t>Owner-Occupied Rehab</a:t>
          </a:r>
          <a:endParaRPr lang="en-US"/>
        </a:p>
      </dgm:t>
    </dgm:pt>
    <dgm:pt modelId="{4DB37F0B-BEBB-409E-AE7E-16BD130D7518}" type="parTrans" cxnId="{18349C46-F4E2-4D44-BD3C-DFEDF7A85181}">
      <dgm:prSet/>
      <dgm:spPr/>
      <dgm:t>
        <a:bodyPr/>
        <a:lstStyle/>
        <a:p>
          <a:endParaRPr lang="en-US"/>
        </a:p>
      </dgm:t>
    </dgm:pt>
    <dgm:pt modelId="{E55E9F56-1419-4F09-BFA1-0932DFDBC73F}" type="sibTrans" cxnId="{18349C46-F4E2-4D44-BD3C-DFEDF7A85181}">
      <dgm:prSet/>
      <dgm:spPr/>
      <dgm:t>
        <a:bodyPr/>
        <a:lstStyle/>
        <a:p>
          <a:endParaRPr lang="en-US"/>
        </a:p>
      </dgm:t>
    </dgm:pt>
    <dgm:pt modelId="{7CE6A99D-30B8-40EA-9FC4-7750D7AEDEDF}" type="pres">
      <dgm:prSet presAssocID="{0EB022EC-CCF2-446F-8DC3-932008047634}" presName="linear" presStyleCnt="0">
        <dgm:presLayoutVars>
          <dgm:animLvl val="lvl"/>
          <dgm:resizeHandles val="exact"/>
        </dgm:presLayoutVars>
      </dgm:prSet>
      <dgm:spPr/>
    </dgm:pt>
    <dgm:pt modelId="{DDC4EDB4-78B8-4636-8743-6E8238EACF17}" type="pres">
      <dgm:prSet presAssocID="{B48E133F-27F7-4FB8-9605-E9875D70A5D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E799898-261C-425A-8D19-1620CF039354}" type="pres">
      <dgm:prSet presAssocID="{CDC5F1F4-2E57-437C-8F78-34C6BD7B3981}" presName="spacer" presStyleCnt="0"/>
      <dgm:spPr/>
    </dgm:pt>
    <dgm:pt modelId="{E97C1E74-0FC0-4080-9AAA-A71197B02003}" type="pres">
      <dgm:prSet presAssocID="{2F322B25-0B01-41CA-A9C5-F9253FAE844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AB1587-8606-4A48-9530-7AD3F7964CDD}" type="pres">
      <dgm:prSet presAssocID="{2F322B25-0B01-41CA-A9C5-F9253FAE844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8A4523B-4663-4298-BC21-D3DE0EF7291F}" type="presOf" srcId="{B48E133F-27F7-4FB8-9605-E9875D70A5DC}" destId="{DDC4EDB4-78B8-4636-8743-6E8238EACF17}" srcOrd="0" destOrd="0" presId="urn:microsoft.com/office/officeart/2005/8/layout/vList2"/>
    <dgm:cxn modelId="{91F26F60-9FB4-4CA8-BC00-5A5C7DA8A18B}" type="presOf" srcId="{0EB022EC-CCF2-446F-8DC3-932008047634}" destId="{7CE6A99D-30B8-40EA-9FC4-7750D7AEDEDF}" srcOrd="0" destOrd="0" presId="urn:microsoft.com/office/officeart/2005/8/layout/vList2"/>
    <dgm:cxn modelId="{3A3B5662-45FC-412A-8812-B7E9A23D5413}" type="presOf" srcId="{2F322B25-0B01-41CA-A9C5-F9253FAE844E}" destId="{E97C1E74-0FC0-4080-9AAA-A71197B02003}" srcOrd="0" destOrd="0" presId="urn:microsoft.com/office/officeart/2005/8/layout/vList2"/>
    <dgm:cxn modelId="{18349C46-F4E2-4D44-BD3C-DFEDF7A85181}" srcId="{2F322B25-0B01-41CA-A9C5-F9253FAE844E}" destId="{4FD091E7-FB83-4692-B4CD-C015BCA87F2A}" srcOrd="1" destOrd="0" parTransId="{4DB37F0B-BEBB-409E-AE7E-16BD130D7518}" sibTransId="{E55E9F56-1419-4F09-BFA1-0932DFDBC73F}"/>
    <dgm:cxn modelId="{D373CF79-D128-426F-B5E7-A54CAF8B2992}" type="presOf" srcId="{34044884-382D-4419-A705-4CF81C1ACB7E}" destId="{22AB1587-8606-4A48-9530-7AD3F7964CDD}" srcOrd="0" destOrd="0" presId="urn:microsoft.com/office/officeart/2005/8/layout/vList2"/>
    <dgm:cxn modelId="{3A52AF7C-5B3E-4F16-ADF5-194078C47E41}" srcId="{0EB022EC-CCF2-446F-8DC3-932008047634}" destId="{2F322B25-0B01-41CA-A9C5-F9253FAE844E}" srcOrd="1" destOrd="0" parTransId="{362383C8-F0D6-4DAF-A236-A6603BF75D8F}" sibTransId="{AC7894E6-A294-4E42-9887-E9C805C493CA}"/>
    <dgm:cxn modelId="{F1102E97-CCB7-4FFA-A423-040E383E9962}" srcId="{2F322B25-0B01-41CA-A9C5-F9253FAE844E}" destId="{34044884-382D-4419-A705-4CF81C1ACB7E}" srcOrd="0" destOrd="0" parTransId="{AEC0E2DF-255B-4507-8D93-37F33010AFC7}" sibTransId="{34752CFC-0F82-483B-AACE-328094D7FFC0}"/>
    <dgm:cxn modelId="{7F2D67CB-0A76-4371-9415-F994B69C2146}" type="presOf" srcId="{4FD091E7-FB83-4692-B4CD-C015BCA87F2A}" destId="{22AB1587-8606-4A48-9530-7AD3F7964CDD}" srcOrd="0" destOrd="1" presId="urn:microsoft.com/office/officeart/2005/8/layout/vList2"/>
    <dgm:cxn modelId="{47B9A0DB-F275-4FB5-B9A6-4387B88BB47C}" srcId="{0EB022EC-CCF2-446F-8DC3-932008047634}" destId="{B48E133F-27F7-4FB8-9605-E9875D70A5DC}" srcOrd="0" destOrd="0" parTransId="{056B4A0A-2BE7-493D-915C-1BDBD93FCABF}" sibTransId="{CDC5F1F4-2E57-437C-8F78-34C6BD7B3981}"/>
    <dgm:cxn modelId="{50FC6FF1-1CC3-4DF8-A36D-4551BAED1565}" type="presParOf" srcId="{7CE6A99D-30B8-40EA-9FC4-7750D7AEDEDF}" destId="{DDC4EDB4-78B8-4636-8743-6E8238EACF17}" srcOrd="0" destOrd="0" presId="urn:microsoft.com/office/officeart/2005/8/layout/vList2"/>
    <dgm:cxn modelId="{96808244-06EB-4F92-B8AC-43835FC35E1F}" type="presParOf" srcId="{7CE6A99D-30B8-40EA-9FC4-7750D7AEDEDF}" destId="{CE799898-261C-425A-8D19-1620CF039354}" srcOrd="1" destOrd="0" presId="urn:microsoft.com/office/officeart/2005/8/layout/vList2"/>
    <dgm:cxn modelId="{7B2D7CD9-406D-42A6-BD7F-62AEEBD7AA7F}" type="presParOf" srcId="{7CE6A99D-30B8-40EA-9FC4-7750D7AEDEDF}" destId="{E97C1E74-0FC0-4080-9AAA-A71197B02003}" srcOrd="2" destOrd="0" presId="urn:microsoft.com/office/officeart/2005/8/layout/vList2"/>
    <dgm:cxn modelId="{588BFB8B-C30A-494D-99E8-05B680A603DA}" type="presParOf" srcId="{7CE6A99D-30B8-40EA-9FC4-7750D7AEDEDF}" destId="{22AB1587-8606-4A48-9530-7AD3F7964CD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02669B-4C8D-473D-B6E4-A65F7C8161A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CF2D1B0-EFE1-4FEE-8C37-EA0CD387A814}">
      <dgm:prSet/>
      <dgm:spPr/>
      <dgm:t>
        <a:bodyPr/>
        <a:lstStyle/>
        <a:p>
          <a:pPr>
            <a:defRPr b="1"/>
          </a:pPr>
          <a:r>
            <a:rPr lang="en-US"/>
            <a:t>Authorized expenses:</a:t>
          </a:r>
        </a:p>
      </dgm:t>
    </dgm:pt>
    <dgm:pt modelId="{0E7CF6EE-8FD0-4749-9454-EFBC4FE2304F}" type="parTrans" cxnId="{E262E95B-B1B7-4768-ABFF-72658DB7DD46}">
      <dgm:prSet/>
      <dgm:spPr/>
      <dgm:t>
        <a:bodyPr/>
        <a:lstStyle/>
        <a:p>
          <a:endParaRPr lang="en-US"/>
        </a:p>
      </dgm:t>
    </dgm:pt>
    <dgm:pt modelId="{A4F107CF-5E1C-4DE0-BF9B-1F3EA220758C}" type="sibTrans" cxnId="{E262E95B-B1B7-4768-ABFF-72658DB7DD46}">
      <dgm:prSet/>
      <dgm:spPr/>
      <dgm:t>
        <a:bodyPr/>
        <a:lstStyle/>
        <a:p>
          <a:endParaRPr lang="en-US"/>
        </a:p>
      </dgm:t>
    </dgm:pt>
    <dgm:pt modelId="{383E6175-EA1C-49FC-B9D3-8F48C0C27296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Personnel salaries</a:t>
          </a:r>
        </a:p>
      </dgm:t>
    </dgm:pt>
    <dgm:pt modelId="{F03CF212-9C17-49B1-A935-07BB5FCE22EA}" type="parTrans" cxnId="{B15C3B4D-D969-431F-A030-C0170E77B21B}">
      <dgm:prSet/>
      <dgm:spPr/>
      <dgm:t>
        <a:bodyPr/>
        <a:lstStyle/>
        <a:p>
          <a:endParaRPr lang="en-US"/>
        </a:p>
      </dgm:t>
    </dgm:pt>
    <dgm:pt modelId="{0E51EA3B-602F-4EF1-A922-AB9930A8256F}" type="sibTrans" cxnId="{B15C3B4D-D969-431F-A030-C0170E77B21B}">
      <dgm:prSet/>
      <dgm:spPr/>
      <dgm:t>
        <a:bodyPr/>
        <a:lstStyle/>
        <a:p>
          <a:endParaRPr lang="en-US"/>
        </a:p>
      </dgm:t>
    </dgm:pt>
    <dgm:pt modelId="{03E6A96B-DE86-41B7-B79A-E22B120707E9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Reasonable office expenses and supplies</a:t>
          </a:r>
        </a:p>
      </dgm:t>
    </dgm:pt>
    <dgm:pt modelId="{2C1AA2AF-3598-4D8C-9F55-B7B0321A352B}" type="parTrans" cxnId="{68A5518E-FF1A-4C0A-95C4-2EDBEC199CDF}">
      <dgm:prSet/>
      <dgm:spPr/>
      <dgm:t>
        <a:bodyPr/>
        <a:lstStyle/>
        <a:p>
          <a:endParaRPr lang="en-US"/>
        </a:p>
      </dgm:t>
    </dgm:pt>
    <dgm:pt modelId="{E050C93C-0E04-48BF-AEE0-3AA94113CD3C}" type="sibTrans" cxnId="{68A5518E-FF1A-4C0A-95C4-2EDBEC199CDF}">
      <dgm:prSet/>
      <dgm:spPr/>
      <dgm:t>
        <a:bodyPr/>
        <a:lstStyle/>
        <a:p>
          <a:endParaRPr lang="en-US"/>
        </a:p>
      </dgm:t>
    </dgm:pt>
    <dgm:pt modelId="{723FC344-349F-4FF1-BCE5-FB6BF633BE01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Employment benefit costs</a:t>
          </a:r>
        </a:p>
      </dgm:t>
    </dgm:pt>
    <dgm:pt modelId="{0FBADD07-333E-4A0D-9A79-80BF138806EA}" type="parTrans" cxnId="{FC5DB808-0FF8-4900-A081-E78AFEFFAB9A}">
      <dgm:prSet/>
      <dgm:spPr/>
      <dgm:t>
        <a:bodyPr/>
        <a:lstStyle/>
        <a:p>
          <a:endParaRPr lang="en-US"/>
        </a:p>
      </dgm:t>
    </dgm:pt>
    <dgm:pt modelId="{C7F68210-D1AC-4499-89E4-802E17B0D299}" type="sibTrans" cxnId="{FC5DB808-0FF8-4900-A081-E78AFEFFAB9A}">
      <dgm:prSet/>
      <dgm:spPr/>
      <dgm:t>
        <a:bodyPr/>
        <a:lstStyle/>
        <a:p>
          <a:endParaRPr lang="en-US"/>
        </a:p>
      </dgm:t>
    </dgm:pt>
    <dgm:pt modelId="{35AA161D-0C92-4CF2-ACFB-5A1A509CF40A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Purchase or lease of power tools</a:t>
          </a:r>
        </a:p>
      </dgm:t>
    </dgm:pt>
    <dgm:pt modelId="{61305D39-73F5-46ED-9EF5-B3F8FFE5D300}" type="parTrans" cxnId="{E953385A-CAB0-430B-A19C-DC21495E1EF8}">
      <dgm:prSet/>
      <dgm:spPr/>
      <dgm:t>
        <a:bodyPr/>
        <a:lstStyle/>
        <a:p>
          <a:endParaRPr lang="en-US"/>
        </a:p>
      </dgm:t>
    </dgm:pt>
    <dgm:pt modelId="{EB86A9DE-E491-4EE6-8270-C78253CDBCA9}" type="sibTrans" cxnId="{E953385A-CAB0-430B-A19C-DC21495E1EF8}">
      <dgm:prSet/>
      <dgm:spPr/>
      <dgm:t>
        <a:bodyPr/>
        <a:lstStyle/>
        <a:p>
          <a:endParaRPr lang="en-US"/>
        </a:p>
      </dgm:t>
    </dgm:pt>
    <dgm:pt modelId="{B80762F9-144E-46E3-86B8-C88EE0D2EF0A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Insurance</a:t>
          </a:r>
        </a:p>
      </dgm:t>
    </dgm:pt>
    <dgm:pt modelId="{C0241A03-CD45-4FC4-B75C-808A5FC1E0AE}" type="parTrans" cxnId="{F6DE0561-90EE-49A0-A0C3-EDEEFDF0436C}">
      <dgm:prSet/>
      <dgm:spPr/>
      <dgm:t>
        <a:bodyPr/>
        <a:lstStyle/>
        <a:p>
          <a:endParaRPr lang="en-US"/>
        </a:p>
      </dgm:t>
    </dgm:pt>
    <dgm:pt modelId="{C9A25E1C-56CF-4348-A1E0-6DBFAE1FEACE}" type="sibTrans" cxnId="{F6DE0561-90EE-49A0-A0C3-EDEEFDF0436C}">
      <dgm:prSet/>
      <dgm:spPr/>
      <dgm:t>
        <a:bodyPr/>
        <a:lstStyle/>
        <a:p>
          <a:endParaRPr lang="en-US"/>
        </a:p>
      </dgm:t>
    </dgm:pt>
    <dgm:pt modelId="{C51140A2-1E16-43D6-8BAA-F3F2E3297528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Reasonable fees for training</a:t>
          </a:r>
        </a:p>
      </dgm:t>
    </dgm:pt>
    <dgm:pt modelId="{A090C82F-698A-4B7A-B400-AB0D1AA2B04D}" type="parTrans" cxnId="{DB2A3DFA-532C-4DDD-A104-9529EEF4C9A5}">
      <dgm:prSet/>
      <dgm:spPr/>
      <dgm:t>
        <a:bodyPr/>
        <a:lstStyle/>
        <a:p>
          <a:endParaRPr lang="en-US"/>
        </a:p>
      </dgm:t>
    </dgm:pt>
    <dgm:pt modelId="{C0100E15-57AD-40D8-BA29-D7C99FF716F1}" type="sibTrans" cxnId="{DB2A3DFA-532C-4DDD-A104-9529EEF4C9A5}">
      <dgm:prSet/>
      <dgm:spPr/>
      <dgm:t>
        <a:bodyPr/>
        <a:lstStyle/>
        <a:p>
          <a:endParaRPr lang="en-US"/>
        </a:p>
      </dgm:t>
    </dgm:pt>
    <dgm:pt modelId="{4C55651A-1395-4A96-803D-54568699376B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Consultant and legal fees </a:t>
          </a:r>
        </a:p>
      </dgm:t>
    </dgm:pt>
    <dgm:pt modelId="{7DBB741B-B58E-48CE-B6AE-052DFA4DD7D1}" type="parTrans" cxnId="{F6B5D186-C1F9-4952-950C-6F37507A5210}">
      <dgm:prSet/>
      <dgm:spPr/>
      <dgm:t>
        <a:bodyPr/>
        <a:lstStyle/>
        <a:p>
          <a:endParaRPr lang="en-US"/>
        </a:p>
      </dgm:t>
    </dgm:pt>
    <dgm:pt modelId="{D7641BD9-1286-42A9-8F95-885A9B87971A}" type="sibTrans" cxnId="{F6B5D186-C1F9-4952-950C-6F37507A5210}">
      <dgm:prSet/>
      <dgm:spPr/>
      <dgm:t>
        <a:bodyPr/>
        <a:lstStyle/>
        <a:p>
          <a:endParaRPr lang="en-US"/>
        </a:p>
      </dgm:t>
    </dgm:pt>
    <dgm:pt modelId="{155776E1-3047-4E2C-8100-0A4D83DB9E52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Annual audits</a:t>
          </a:r>
        </a:p>
      </dgm:t>
    </dgm:pt>
    <dgm:pt modelId="{44EB5F89-44E1-49CD-9C93-EA87588FB2E6}" type="parTrans" cxnId="{E26FC48B-6A33-4FA3-911A-50B8B02B97EC}">
      <dgm:prSet/>
      <dgm:spPr/>
      <dgm:t>
        <a:bodyPr/>
        <a:lstStyle/>
        <a:p>
          <a:endParaRPr lang="en-US"/>
        </a:p>
      </dgm:t>
    </dgm:pt>
    <dgm:pt modelId="{673E4F5C-3DEA-4E7A-99E6-09A7A55D7688}" type="sibTrans" cxnId="{E26FC48B-6A33-4FA3-911A-50B8B02B97EC}">
      <dgm:prSet/>
      <dgm:spPr/>
      <dgm:t>
        <a:bodyPr/>
        <a:lstStyle/>
        <a:p>
          <a:endParaRPr lang="en-US"/>
        </a:p>
      </dgm:t>
    </dgm:pt>
    <dgm:pt modelId="{7D4A6131-A5C7-4925-A7DF-6989652042CB}">
      <dgm:prSet/>
      <dgm:spPr/>
      <dgm:t>
        <a:bodyPr/>
        <a:lstStyle/>
        <a:p>
          <a:pPr>
            <a:defRPr b="1"/>
          </a:pPr>
          <a:r>
            <a:rPr lang="en-US"/>
            <a:t>Prohibited use of funds:</a:t>
          </a:r>
        </a:p>
      </dgm:t>
    </dgm:pt>
    <dgm:pt modelId="{C82BD39A-EE26-4083-8014-259BDC6B81A2}" type="parTrans" cxnId="{AC0EF062-A3FC-4AFD-8662-FC751CC7463A}">
      <dgm:prSet/>
      <dgm:spPr/>
      <dgm:t>
        <a:bodyPr/>
        <a:lstStyle/>
        <a:p>
          <a:endParaRPr lang="en-US"/>
        </a:p>
      </dgm:t>
    </dgm:pt>
    <dgm:pt modelId="{C4352296-8AFB-4E95-8144-0741FC499713}" type="sibTrans" cxnId="{AC0EF062-A3FC-4AFD-8662-FC751CC7463A}">
      <dgm:prSet/>
      <dgm:spPr/>
      <dgm:t>
        <a:bodyPr/>
        <a:lstStyle/>
        <a:p>
          <a:endParaRPr lang="en-US"/>
        </a:p>
      </dgm:t>
    </dgm:pt>
    <dgm:pt modelId="{6134DAEF-E7B1-4D94-BF43-BD253E98CE95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Paying for labor on the houses</a:t>
          </a:r>
        </a:p>
      </dgm:t>
    </dgm:pt>
    <dgm:pt modelId="{1E26DF42-218F-426D-96FD-54FAA1093AF9}" type="parTrans" cxnId="{FB40C2DC-2641-4500-A353-12F5208B7460}">
      <dgm:prSet/>
      <dgm:spPr/>
      <dgm:t>
        <a:bodyPr/>
        <a:lstStyle/>
        <a:p>
          <a:endParaRPr lang="en-US"/>
        </a:p>
      </dgm:t>
    </dgm:pt>
    <dgm:pt modelId="{5B9312FE-E18A-42A4-99D2-A8BBD8AF4C02}" type="sibTrans" cxnId="{FB40C2DC-2641-4500-A353-12F5208B7460}">
      <dgm:prSet/>
      <dgm:spPr/>
      <dgm:t>
        <a:bodyPr/>
        <a:lstStyle/>
        <a:p>
          <a:endParaRPr lang="en-US"/>
        </a:p>
      </dgm:t>
    </dgm:pt>
    <dgm:pt modelId="{7034BF41-45FB-4965-8C11-1F9FF8E0CBF5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Purchasing real estate or building materials for the families</a:t>
          </a:r>
        </a:p>
      </dgm:t>
    </dgm:pt>
    <dgm:pt modelId="{81700D46-3393-4CC9-99D9-F2034701101E}" type="parTrans" cxnId="{2305A468-9407-439E-B72B-900533DDAFA8}">
      <dgm:prSet/>
      <dgm:spPr/>
      <dgm:t>
        <a:bodyPr/>
        <a:lstStyle/>
        <a:p>
          <a:endParaRPr lang="en-US"/>
        </a:p>
      </dgm:t>
    </dgm:pt>
    <dgm:pt modelId="{C07B9C62-C1BF-4C50-BAA7-E442106B37CF}" type="sibTrans" cxnId="{2305A468-9407-439E-B72B-900533DDAFA8}">
      <dgm:prSet/>
      <dgm:spPr/>
      <dgm:t>
        <a:bodyPr/>
        <a:lstStyle/>
        <a:p>
          <a:endParaRPr lang="en-US"/>
        </a:p>
      </dgm:t>
    </dgm:pt>
    <dgm:pt modelId="{11F88D46-C289-4D04-A7EB-BE8320A62FCF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Paying any debts, expenses or costs to the participants</a:t>
          </a:r>
        </a:p>
      </dgm:t>
    </dgm:pt>
    <dgm:pt modelId="{CE356C8E-27C1-4336-A6D3-3207A981190A}" type="parTrans" cxnId="{38A4CBB4-9C5E-47DA-BD7B-99B8B050660F}">
      <dgm:prSet/>
      <dgm:spPr/>
      <dgm:t>
        <a:bodyPr/>
        <a:lstStyle/>
        <a:p>
          <a:endParaRPr lang="en-US"/>
        </a:p>
      </dgm:t>
    </dgm:pt>
    <dgm:pt modelId="{7BFD4099-4A4B-4728-9A0C-74EBFE3887D7}" type="sibTrans" cxnId="{38A4CBB4-9C5E-47DA-BD7B-99B8B050660F}">
      <dgm:prSet/>
      <dgm:spPr/>
      <dgm:t>
        <a:bodyPr/>
        <a:lstStyle/>
        <a:p>
          <a:endParaRPr lang="en-US"/>
        </a:p>
      </dgm:t>
    </dgm:pt>
    <dgm:pt modelId="{94B8A1C3-1BA3-46FC-8807-37547BAD4D96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Any lobbying activities prohibited in 2CFR 200 Subpart F</a:t>
          </a:r>
        </a:p>
      </dgm:t>
    </dgm:pt>
    <dgm:pt modelId="{5A752C61-B0EC-4239-928C-66024247BD3C}" type="parTrans" cxnId="{DFFB4A47-717B-4092-BBA9-0F580B15E4EE}">
      <dgm:prSet/>
      <dgm:spPr/>
      <dgm:t>
        <a:bodyPr/>
        <a:lstStyle/>
        <a:p>
          <a:endParaRPr lang="en-US"/>
        </a:p>
      </dgm:t>
    </dgm:pt>
    <dgm:pt modelId="{FBA9E4EE-18ED-463E-B361-F5C1C1AEAA89}" type="sibTrans" cxnId="{DFFB4A47-717B-4092-BBA9-0F580B15E4EE}">
      <dgm:prSet/>
      <dgm:spPr/>
      <dgm:t>
        <a:bodyPr/>
        <a:lstStyle/>
        <a:p>
          <a:endParaRPr lang="en-US"/>
        </a:p>
      </dgm:t>
    </dgm:pt>
    <dgm:pt modelId="{C8DC6189-5A13-4589-94B5-74B60D859C1D}" type="pres">
      <dgm:prSet presAssocID="{C502669B-4C8D-473D-B6E4-A65F7C8161A7}" presName="root" presStyleCnt="0">
        <dgm:presLayoutVars>
          <dgm:dir/>
          <dgm:resizeHandles val="exact"/>
        </dgm:presLayoutVars>
      </dgm:prSet>
      <dgm:spPr/>
    </dgm:pt>
    <dgm:pt modelId="{2ABD110C-0215-44FB-BC25-13D9C757D915}" type="pres">
      <dgm:prSet presAssocID="{8CF2D1B0-EFE1-4FEE-8C37-EA0CD387A814}" presName="compNode" presStyleCnt="0"/>
      <dgm:spPr/>
    </dgm:pt>
    <dgm:pt modelId="{28A048ED-471D-49AA-AF85-13F9518ABAA6}" type="pres">
      <dgm:prSet presAssocID="{8CF2D1B0-EFE1-4FEE-8C37-EA0CD387A814}" presName="iconRect" presStyleLbl="node1" presStyleIdx="0" presStyleCnt="2" custLinFactNeighborX="3913" custLinFactNeighborY="-8057"/>
      <dgm:spPr>
        <a:blipFill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CD6D327-C43E-41AE-81A3-B323DC3B4CBD}" type="pres">
      <dgm:prSet presAssocID="{8CF2D1B0-EFE1-4FEE-8C37-EA0CD387A814}" presName="iconSpace" presStyleCnt="0"/>
      <dgm:spPr/>
    </dgm:pt>
    <dgm:pt modelId="{A40B2EA0-D13D-4047-BEF1-7CB4E801AB4C}" type="pres">
      <dgm:prSet presAssocID="{8CF2D1B0-EFE1-4FEE-8C37-EA0CD387A814}" presName="parTx" presStyleLbl="revTx" presStyleIdx="0" presStyleCnt="4" custLinFactNeighborX="214" custLinFactNeighborY="-70064">
        <dgm:presLayoutVars>
          <dgm:chMax val="0"/>
          <dgm:chPref val="0"/>
        </dgm:presLayoutVars>
      </dgm:prSet>
      <dgm:spPr/>
    </dgm:pt>
    <dgm:pt modelId="{5D0821D4-1B6C-425B-BC28-B9887D378493}" type="pres">
      <dgm:prSet presAssocID="{8CF2D1B0-EFE1-4FEE-8C37-EA0CD387A814}" presName="txSpace" presStyleCnt="0"/>
      <dgm:spPr/>
    </dgm:pt>
    <dgm:pt modelId="{DA405956-0857-42CF-984D-48563FE75D39}" type="pres">
      <dgm:prSet presAssocID="{8CF2D1B0-EFE1-4FEE-8C37-EA0CD387A814}" presName="desTx" presStyleLbl="revTx" presStyleIdx="1" presStyleCnt="4" custLinFactNeighborX="-214" custLinFactNeighborY="-15616">
        <dgm:presLayoutVars/>
      </dgm:prSet>
      <dgm:spPr/>
    </dgm:pt>
    <dgm:pt modelId="{2A2FB4FE-25DC-43B4-B182-0CCD3138B58A}" type="pres">
      <dgm:prSet presAssocID="{A4F107CF-5E1C-4DE0-BF9B-1F3EA220758C}" presName="sibTrans" presStyleCnt="0"/>
      <dgm:spPr/>
    </dgm:pt>
    <dgm:pt modelId="{B95DD2C9-CD0B-4E52-A80E-B2749A362A92}" type="pres">
      <dgm:prSet presAssocID="{7D4A6131-A5C7-4925-A7DF-6989652042CB}" presName="compNode" presStyleCnt="0"/>
      <dgm:spPr/>
    </dgm:pt>
    <dgm:pt modelId="{09F25955-9275-446F-8732-A87EC52C79BA}" type="pres">
      <dgm:prSet presAssocID="{7D4A6131-A5C7-4925-A7DF-6989652042CB}" presName="iconRect" presStyleLbl="node1" presStyleIdx="1" presStyleCnt="2" custLinFactNeighborX="-18974" custLinFactNeighborY="5778"/>
      <dgm:spPr>
        <a:blipFill>
          <a:blip xmlns:r="http://schemas.openxmlformats.org/officeDocument/2006/relationships"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box Crossed with solid fill"/>
        </a:ext>
      </dgm:extLst>
    </dgm:pt>
    <dgm:pt modelId="{C2CDB70D-1C42-4B68-8C51-D50F3F7D9162}" type="pres">
      <dgm:prSet presAssocID="{7D4A6131-A5C7-4925-A7DF-6989652042CB}" presName="iconSpace" presStyleCnt="0"/>
      <dgm:spPr/>
    </dgm:pt>
    <dgm:pt modelId="{3A4BD2F1-0B05-4F55-8B2F-EBB4C8AA7C6A}" type="pres">
      <dgm:prSet presAssocID="{7D4A6131-A5C7-4925-A7DF-6989652042CB}" presName="parTx" presStyleLbl="revTx" presStyleIdx="2" presStyleCnt="4" custLinFactNeighborX="437" custLinFactNeighborY="-42282">
        <dgm:presLayoutVars>
          <dgm:chMax val="0"/>
          <dgm:chPref val="0"/>
        </dgm:presLayoutVars>
      </dgm:prSet>
      <dgm:spPr/>
    </dgm:pt>
    <dgm:pt modelId="{84A8D535-044A-4B40-87D0-45431D549130}" type="pres">
      <dgm:prSet presAssocID="{7D4A6131-A5C7-4925-A7DF-6989652042CB}" presName="txSpace" presStyleCnt="0"/>
      <dgm:spPr/>
    </dgm:pt>
    <dgm:pt modelId="{1F7A0322-BD87-4E10-A43A-247078E48C56}" type="pres">
      <dgm:prSet presAssocID="{7D4A6131-A5C7-4925-A7DF-6989652042CB}" presName="desTx" presStyleLbl="revTx" presStyleIdx="3" presStyleCnt="4" custScaleX="101032" custScaleY="123066" custLinFactNeighborX="1284" custLinFactNeighborY="973">
        <dgm:presLayoutVars/>
      </dgm:prSet>
      <dgm:spPr/>
    </dgm:pt>
  </dgm:ptLst>
  <dgm:cxnLst>
    <dgm:cxn modelId="{FC5DB808-0FF8-4900-A081-E78AFEFFAB9A}" srcId="{8CF2D1B0-EFE1-4FEE-8C37-EA0CD387A814}" destId="{723FC344-349F-4FF1-BCE5-FB6BF633BE01}" srcOrd="2" destOrd="0" parTransId="{0FBADD07-333E-4A0D-9A79-80BF138806EA}" sibTransId="{C7F68210-D1AC-4499-89E4-802E17B0D299}"/>
    <dgm:cxn modelId="{7A81EE25-B057-4531-A7FE-C8F3A63C081E}" type="presOf" srcId="{C51140A2-1E16-43D6-8BAA-F3F2E3297528}" destId="{DA405956-0857-42CF-984D-48563FE75D39}" srcOrd="0" destOrd="5" presId="urn:microsoft.com/office/officeart/2018/2/layout/IconLabelDescriptionList"/>
    <dgm:cxn modelId="{D350615B-0D26-4CE8-864C-504851562436}" type="presOf" srcId="{6134DAEF-E7B1-4D94-BF43-BD253E98CE95}" destId="{1F7A0322-BD87-4E10-A43A-247078E48C56}" srcOrd="0" destOrd="0" presId="urn:microsoft.com/office/officeart/2018/2/layout/IconLabelDescriptionList"/>
    <dgm:cxn modelId="{E262E95B-B1B7-4768-ABFF-72658DB7DD46}" srcId="{C502669B-4C8D-473D-B6E4-A65F7C8161A7}" destId="{8CF2D1B0-EFE1-4FEE-8C37-EA0CD387A814}" srcOrd="0" destOrd="0" parTransId="{0E7CF6EE-8FD0-4749-9454-EFBC4FE2304F}" sibTransId="{A4F107CF-5E1C-4DE0-BF9B-1F3EA220758C}"/>
    <dgm:cxn modelId="{F6DE0561-90EE-49A0-A0C3-EDEEFDF0436C}" srcId="{8CF2D1B0-EFE1-4FEE-8C37-EA0CD387A814}" destId="{B80762F9-144E-46E3-86B8-C88EE0D2EF0A}" srcOrd="4" destOrd="0" parTransId="{C0241A03-CD45-4FC4-B75C-808A5FC1E0AE}" sibTransId="{C9A25E1C-56CF-4348-A1E0-6DBFAE1FEACE}"/>
    <dgm:cxn modelId="{AC0EF062-A3FC-4AFD-8662-FC751CC7463A}" srcId="{C502669B-4C8D-473D-B6E4-A65F7C8161A7}" destId="{7D4A6131-A5C7-4925-A7DF-6989652042CB}" srcOrd="1" destOrd="0" parTransId="{C82BD39A-EE26-4083-8014-259BDC6B81A2}" sibTransId="{C4352296-8AFB-4E95-8144-0741FC499713}"/>
    <dgm:cxn modelId="{DFFB4A47-717B-4092-BBA9-0F580B15E4EE}" srcId="{7D4A6131-A5C7-4925-A7DF-6989652042CB}" destId="{94B8A1C3-1BA3-46FC-8807-37547BAD4D96}" srcOrd="3" destOrd="0" parTransId="{5A752C61-B0EC-4239-928C-66024247BD3C}" sibTransId="{FBA9E4EE-18ED-463E-B361-F5C1C1AEAA89}"/>
    <dgm:cxn modelId="{2305A468-9407-439E-B72B-900533DDAFA8}" srcId="{7D4A6131-A5C7-4925-A7DF-6989652042CB}" destId="{7034BF41-45FB-4965-8C11-1F9FF8E0CBF5}" srcOrd="1" destOrd="0" parTransId="{81700D46-3393-4CC9-99D9-F2034701101E}" sibTransId="{C07B9C62-C1BF-4C50-BAA7-E442106B37CF}"/>
    <dgm:cxn modelId="{B15C3B4D-D969-431F-A030-C0170E77B21B}" srcId="{8CF2D1B0-EFE1-4FEE-8C37-EA0CD387A814}" destId="{383E6175-EA1C-49FC-B9D3-8F48C0C27296}" srcOrd="0" destOrd="0" parTransId="{F03CF212-9C17-49B1-A935-07BB5FCE22EA}" sibTransId="{0E51EA3B-602F-4EF1-A922-AB9930A8256F}"/>
    <dgm:cxn modelId="{34C1834F-7FB5-46FF-9C19-108E062F5186}" type="presOf" srcId="{B80762F9-144E-46E3-86B8-C88EE0D2EF0A}" destId="{DA405956-0857-42CF-984D-48563FE75D39}" srcOrd="0" destOrd="4" presId="urn:microsoft.com/office/officeart/2018/2/layout/IconLabelDescriptionList"/>
    <dgm:cxn modelId="{CEBD5654-FD04-426C-805C-58FA0861F99D}" type="presOf" srcId="{C502669B-4C8D-473D-B6E4-A65F7C8161A7}" destId="{C8DC6189-5A13-4589-94B5-74B60D859C1D}" srcOrd="0" destOrd="0" presId="urn:microsoft.com/office/officeart/2018/2/layout/IconLabelDescriptionList"/>
    <dgm:cxn modelId="{E953385A-CAB0-430B-A19C-DC21495E1EF8}" srcId="{8CF2D1B0-EFE1-4FEE-8C37-EA0CD387A814}" destId="{35AA161D-0C92-4CF2-ACFB-5A1A509CF40A}" srcOrd="3" destOrd="0" parTransId="{61305D39-73F5-46ED-9EF5-B3F8FFE5D300}" sibTransId="{EB86A9DE-E491-4EE6-8270-C78253CDBCA9}"/>
    <dgm:cxn modelId="{F6B5D186-C1F9-4952-950C-6F37507A5210}" srcId="{8CF2D1B0-EFE1-4FEE-8C37-EA0CD387A814}" destId="{4C55651A-1395-4A96-803D-54568699376B}" srcOrd="6" destOrd="0" parTransId="{7DBB741B-B58E-48CE-B6AE-052DFA4DD7D1}" sibTransId="{D7641BD9-1286-42A9-8F95-885A9B87971A}"/>
    <dgm:cxn modelId="{A6FF9588-98AD-4FB0-96A8-9F0CF834FC8E}" type="presOf" srcId="{4C55651A-1395-4A96-803D-54568699376B}" destId="{DA405956-0857-42CF-984D-48563FE75D39}" srcOrd="0" destOrd="6" presId="urn:microsoft.com/office/officeart/2018/2/layout/IconLabelDescriptionList"/>
    <dgm:cxn modelId="{E26FC48B-6A33-4FA3-911A-50B8B02B97EC}" srcId="{8CF2D1B0-EFE1-4FEE-8C37-EA0CD387A814}" destId="{155776E1-3047-4E2C-8100-0A4D83DB9E52}" srcOrd="7" destOrd="0" parTransId="{44EB5F89-44E1-49CD-9C93-EA87588FB2E6}" sibTransId="{673E4F5C-3DEA-4E7A-99E6-09A7A55D7688}"/>
    <dgm:cxn modelId="{68A5518E-FF1A-4C0A-95C4-2EDBEC199CDF}" srcId="{8CF2D1B0-EFE1-4FEE-8C37-EA0CD387A814}" destId="{03E6A96B-DE86-41B7-B79A-E22B120707E9}" srcOrd="1" destOrd="0" parTransId="{2C1AA2AF-3598-4D8C-9F55-B7B0321A352B}" sibTransId="{E050C93C-0E04-48BF-AEE0-3AA94113CD3C}"/>
    <dgm:cxn modelId="{E583B28E-E593-456F-B65B-4C91F81E5B90}" type="presOf" srcId="{03E6A96B-DE86-41B7-B79A-E22B120707E9}" destId="{DA405956-0857-42CF-984D-48563FE75D39}" srcOrd="0" destOrd="1" presId="urn:microsoft.com/office/officeart/2018/2/layout/IconLabelDescriptionList"/>
    <dgm:cxn modelId="{A69F6B9D-CB50-4C6D-85EE-B5AA94EAFEE8}" type="presOf" srcId="{155776E1-3047-4E2C-8100-0A4D83DB9E52}" destId="{DA405956-0857-42CF-984D-48563FE75D39}" srcOrd="0" destOrd="7" presId="urn:microsoft.com/office/officeart/2018/2/layout/IconLabelDescriptionList"/>
    <dgm:cxn modelId="{EBB6A2A4-5663-4E18-B0EB-611CF6B9AF65}" type="presOf" srcId="{8CF2D1B0-EFE1-4FEE-8C37-EA0CD387A814}" destId="{A40B2EA0-D13D-4047-BEF1-7CB4E801AB4C}" srcOrd="0" destOrd="0" presId="urn:microsoft.com/office/officeart/2018/2/layout/IconLabelDescriptionList"/>
    <dgm:cxn modelId="{38A4CBB4-9C5E-47DA-BD7B-99B8B050660F}" srcId="{7D4A6131-A5C7-4925-A7DF-6989652042CB}" destId="{11F88D46-C289-4D04-A7EB-BE8320A62FCF}" srcOrd="2" destOrd="0" parTransId="{CE356C8E-27C1-4336-A6D3-3207A981190A}" sibTransId="{7BFD4099-4A4B-4728-9A0C-74EBFE3887D7}"/>
    <dgm:cxn modelId="{697EE3CE-ACA2-4887-9ED8-BC4BAE8CD30E}" type="presOf" srcId="{383E6175-EA1C-49FC-B9D3-8F48C0C27296}" destId="{DA405956-0857-42CF-984D-48563FE75D39}" srcOrd="0" destOrd="0" presId="urn:microsoft.com/office/officeart/2018/2/layout/IconLabelDescriptionList"/>
    <dgm:cxn modelId="{2F6969D6-0E79-43B3-AB94-79A8A7A4E946}" type="presOf" srcId="{11F88D46-C289-4D04-A7EB-BE8320A62FCF}" destId="{1F7A0322-BD87-4E10-A43A-247078E48C56}" srcOrd="0" destOrd="2" presId="urn:microsoft.com/office/officeart/2018/2/layout/IconLabelDescriptionList"/>
    <dgm:cxn modelId="{67A727DA-18D6-4418-88BA-DE51A9EC5779}" type="presOf" srcId="{35AA161D-0C92-4CF2-ACFB-5A1A509CF40A}" destId="{DA405956-0857-42CF-984D-48563FE75D39}" srcOrd="0" destOrd="3" presId="urn:microsoft.com/office/officeart/2018/2/layout/IconLabelDescriptionList"/>
    <dgm:cxn modelId="{FB40C2DC-2641-4500-A353-12F5208B7460}" srcId="{7D4A6131-A5C7-4925-A7DF-6989652042CB}" destId="{6134DAEF-E7B1-4D94-BF43-BD253E98CE95}" srcOrd="0" destOrd="0" parTransId="{1E26DF42-218F-426D-96FD-54FAA1093AF9}" sibTransId="{5B9312FE-E18A-42A4-99D2-A8BBD8AF4C02}"/>
    <dgm:cxn modelId="{C170AAEA-5171-4FAB-AF73-5A7746B58635}" type="presOf" srcId="{7D4A6131-A5C7-4925-A7DF-6989652042CB}" destId="{3A4BD2F1-0B05-4F55-8B2F-EBB4C8AA7C6A}" srcOrd="0" destOrd="0" presId="urn:microsoft.com/office/officeart/2018/2/layout/IconLabelDescriptionList"/>
    <dgm:cxn modelId="{A1C97DF1-12AE-43B2-BB19-79C61102BB1A}" type="presOf" srcId="{7034BF41-45FB-4965-8C11-1F9FF8E0CBF5}" destId="{1F7A0322-BD87-4E10-A43A-247078E48C56}" srcOrd="0" destOrd="1" presId="urn:microsoft.com/office/officeart/2018/2/layout/IconLabelDescriptionList"/>
    <dgm:cxn modelId="{787C73F4-6F0A-4B8C-9791-D0C7B57DDF8E}" type="presOf" srcId="{723FC344-349F-4FF1-BCE5-FB6BF633BE01}" destId="{DA405956-0857-42CF-984D-48563FE75D39}" srcOrd="0" destOrd="2" presId="urn:microsoft.com/office/officeart/2018/2/layout/IconLabelDescriptionList"/>
    <dgm:cxn modelId="{DB2A3DFA-532C-4DDD-A104-9529EEF4C9A5}" srcId="{8CF2D1B0-EFE1-4FEE-8C37-EA0CD387A814}" destId="{C51140A2-1E16-43D6-8BAA-F3F2E3297528}" srcOrd="5" destOrd="0" parTransId="{A090C82F-698A-4B7A-B400-AB0D1AA2B04D}" sibTransId="{C0100E15-57AD-40D8-BA29-D7C99FF716F1}"/>
    <dgm:cxn modelId="{8919DFFD-1AA4-4F91-A3A3-B56E17CB33EB}" type="presOf" srcId="{94B8A1C3-1BA3-46FC-8807-37547BAD4D96}" destId="{1F7A0322-BD87-4E10-A43A-247078E48C56}" srcOrd="0" destOrd="3" presId="urn:microsoft.com/office/officeart/2018/2/layout/IconLabelDescriptionList"/>
    <dgm:cxn modelId="{0D70FBDD-CF60-4F1E-81F2-F7E8F405AEBC}" type="presParOf" srcId="{C8DC6189-5A13-4589-94B5-74B60D859C1D}" destId="{2ABD110C-0215-44FB-BC25-13D9C757D915}" srcOrd="0" destOrd="0" presId="urn:microsoft.com/office/officeart/2018/2/layout/IconLabelDescriptionList"/>
    <dgm:cxn modelId="{86408F48-894A-42D8-BAE2-3C157D696650}" type="presParOf" srcId="{2ABD110C-0215-44FB-BC25-13D9C757D915}" destId="{28A048ED-471D-49AA-AF85-13F9518ABAA6}" srcOrd="0" destOrd="0" presId="urn:microsoft.com/office/officeart/2018/2/layout/IconLabelDescriptionList"/>
    <dgm:cxn modelId="{690B056C-ACCC-449A-97BC-A2A5875B0FB5}" type="presParOf" srcId="{2ABD110C-0215-44FB-BC25-13D9C757D915}" destId="{FCD6D327-C43E-41AE-81A3-B323DC3B4CBD}" srcOrd="1" destOrd="0" presId="urn:microsoft.com/office/officeart/2018/2/layout/IconLabelDescriptionList"/>
    <dgm:cxn modelId="{4399CFC5-2421-4E47-A106-2DA8F4B456C1}" type="presParOf" srcId="{2ABD110C-0215-44FB-BC25-13D9C757D915}" destId="{A40B2EA0-D13D-4047-BEF1-7CB4E801AB4C}" srcOrd="2" destOrd="0" presId="urn:microsoft.com/office/officeart/2018/2/layout/IconLabelDescriptionList"/>
    <dgm:cxn modelId="{21F38AF6-9432-4EDB-A0BD-12EB4A1DB63A}" type="presParOf" srcId="{2ABD110C-0215-44FB-BC25-13D9C757D915}" destId="{5D0821D4-1B6C-425B-BC28-B9887D378493}" srcOrd="3" destOrd="0" presId="urn:microsoft.com/office/officeart/2018/2/layout/IconLabelDescriptionList"/>
    <dgm:cxn modelId="{6980D036-5907-487C-AB12-17D7E6D23FD4}" type="presParOf" srcId="{2ABD110C-0215-44FB-BC25-13D9C757D915}" destId="{DA405956-0857-42CF-984D-48563FE75D39}" srcOrd="4" destOrd="0" presId="urn:microsoft.com/office/officeart/2018/2/layout/IconLabelDescriptionList"/>
    <dgm:cxn modelId="{5501C06F-69FF-4588-A298-D4934D98B33E}" type="presParOf" srcId="{C8DC6189-5A13-4589-94B5-74B60D859C1D}" destId="{2A2FB4FE-25DC-43B4-B182-0CCD3138B58A}" srcOrd="1" destOrd="0" presId="urn:microsoft.com/office/officeart/2018/2/layout/IconLabelDescriptionList"/>
    <dgm:cxn modelId="{F2C100B9-52A9-4A8C-8E86-6BD45FB0E7AB}" type="presParOf" srcId="{C8DC6189-5A13-4589-94B5-74B60D859C1D}" destId="{B95DD2C9-CD0B-4E52-A80E-B2749A362A92}" srcOrd="2" destOrd="0" presId="urn:microsoft.com/office/officeart/2018/2/layout/IconLabelDescriptionList"/>
    <dgm:cxn modelId="{81BC8A7B-B455-48F7-8FCC-F5CAF96512FB}" type="presParOf" srcId="{B95DD2C9-CD0B-4E52-A80E-B2749A362A92}" destId="{09F25955-9275-446F-8732-A87EC52C79BA}" srcOrd="0" destOrd="0" presId="urn:microsoft.com/office/officeart/2018/2/layout/IconLabelDescriptionList"/>
    <dgm:cxn modelId="{C66DE483-0C46-486E-A3F1-FCC8F1AFA75B}" type="presParOf" srcId="{B95DD2C9-CD0B-4E52-A80E-B2749A362A92}" destId="{C2CDB70D-1C42-4B68-8C51-D50F3F7D9162}" srcOrd="1" destOrd="0" presId="urn:microsoft.com/office/officeart/2018/2/layout/IconLabelDescriptionList"/>
    <dgm:cxn modelId="{3DB380EE-6859-4D70-B222-4D91796AE279}" type="presParOf" srcId="{B95DD2C9-CD0B-4E52-A80E-B2749A362A92}" destId="{3A4BD2F1-0B05-4F55-8B2F-EBB4C8AA7C6A}" srcOrd="2" destOrd="0" presId="urn:microsoft.com/office/officeart/2018/2/layout/IconLabelDescriptionList"/>
    <dgm:cxn modelId="{544F0DEB-B62E-4D46-B36A-3A87535AB59A}" type="presParOf" srcId="{B95DD2C9-CD0B-4E52-A80E-B2749A362A92}" destId="{84A8D535-044A-4B40-87D0-45431D549130}" srcOrd="3" destOrd="0" presId="urn:microsoft.com/office/officeart/2018/2/layout/IconLabelDescriptionList"/>
    <dgm:cxn modelId="{E4161F84-F1F0-4EB5-AE5A-063C4D7EC958}" type="presParOf" srcId="{B95DD2C9-CD0B-4E52-A80E-B2749A362A92}" destId="{1F7A0322-BD87-4E10-A43A-247078E48C56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C1F9D0-98B9-420B-BA42-5179AA6FCB27}" type="doc">
      <dgm:prSet loTypeId="urn:microsoft.com/office/officeart/2005/8/layout/hierarchy4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B69C5FA-9119-4F38-BA05-BBCA32EEF082}">
      <dgm:prSet phldrT="[Text]"/>
      <dgm:spPr>
        <a:solidFill>
          <a:srgbClr val="AC4326"/>
        </a:solidFill>
      </dgm:spPr>
      <dgm:t>
        <a:bodyPr/>
        <a:lstStyle/>
        <a:p>
          <a:r>
            <a:rPr lang="en-US"/>
            <a:t>Full or Part time Director</a:t>
          </a:r>
        </a:p>
      </dgm:t>
    </dgm:pt>
    <dgm:pt modelId="{40910A77-C7C7-47DC-B891-5D477061A04E}" type="parTrans" cxnId="{E159595D-2BDA-41BE-94CB-256D039B3712}">
      <dgm:prSet/>
      <dgm:spPr/>
      <dgm:t>
        <a:bodyPr/>
        <a:lstStyle/>
        <a:p>
          <a:endParaRPr lang="en-US"/>
        </a:p>
      </dgm:t>
    </dgm:pt>
    <dgm:pt modelId="{41857EE4-8DBE-4E9A-B4EB-378D5D9EA9FA}" type="sibTrans" cxnId="{E159595D-2BDA-41BE-94CB-256D039B3712}">
      <dgm:prSet/>
      <dgm:spPr/>
      <dgm:t>
        <a:bodyPr/>
        <a:lstStyle/>
        <a:p>
          <a:endParaRPr lang="en-US"/>
        </a:p>
      </dgm:t>
    </dgm:pt>
    <dgm:pt modelId="{7803EAF7-4C84-4CEE-88F6-A665B541EF6F}">
      <dgm:prSet phldrT="[Text]"/>
      <dgm:spPr>
        <a:solidFill>
          <a:srgbClr val="AC4326"/>
        </a:solidFill>
      </dgm:spPr>
      <dgm:t>
        <a:bodyPr/>
        <a:lstStyle/>
        <a:p>
          <a:r>
            <a:rPr lang="en-US">
              <a:latin typeface="Meiryo UI"/>
            </a:rPr>
            <a:t>Project</a:t>
          </a:r>
          <a:r>
            <a:rPr lang="en-US"/>
            <a:t> Worker</a:t>
          </a:r>
        </a:p>
      </dgm:t>
    </dgm:pt>
    <dgm:pt modelId="{AB910857-CE07-4300-B1D9-44AB71196365}" type="parTrans" cxnId="{08F2B889-F04B-4446-A180-36B5D1E83F1F}">
      <dgm:prSet/>
      <dgm:spPr/>
      <dgm:t>
        <a:bodyPr/>
        <a:lstStyle/>
        <a:p>
          <a:endParaRPr lang="en-US"/>
        </a:p>
      </dgm:t>
    </dgm:pt>
    <dgm:pt modelId="{2448B982-AC79-44D5-80F1-1BA7F9CE6D8A}" type="sibTrans" cxnId="{08F2B889-F04B-4446-A180-36B5D1E83F1F}">
      <dgm:prSet/>
      <dgm:spPr/>
      <dgm:t>
        <a:bodyPr/>
        <a:lstStyle/>
        <a:p>
          <a:endParaRPr lang="en-US"/>
        </a:p>
      </dgm:t>
    </dgm:pt>
    <dgm:pt modelId="{FF0C4781-4218-4C6F-8C8E-21F0EC55517B}">
      <dgm:prSet phldrT="[Text]"/>
      <dgm:spPr>
        <a:solidFill>
          <a:srgbClr val="AC4326"/>
        </a:solidFill>
      </dgm:spPr>
      <dgm:t>
        <a:bodyPr/>
        <a:lstStyle/>
        <a:p>
          <a:r>
            <a:rPr lang="en-US">
              <a:latin typeface="Meiryo UI"/>
            </a:rPr>
            <a:t>Secretary-Bookkeeper</a:t>
          </a:r>
          <a:endParaRPr lang="en-US"/>
        </a:p>
      </dgm:t>
    </dgm:pt>
    <dgm:pt modelId="{D0364981-BA93-4441-94BD-71695DAC3E64}" type="parTrans" cxnId="{ECC06493-214B-4928-A579-D0C877449439}">
      <dgm:prSet/>
      <dgm:spPr/>
      <dgm:t>
        <a:bodyPr/>
        <a:lstStyle/>
        <a:p>
          <a:endParaRPr lang="en-US"/>
        </a:p>
      </dgm:t>
    </dgm:pt>
    <dgm:pt modelId="{69522254-2CF8-4033-B642-17FEA12E0846}" type="sibTrans" cxnId="{ECC06493-214B-4928-A579-D0C877449439}">
      <dgm:prSet/>
      <dgm:spPr/>
      <dgm:t>
        <a:bodyPr/>
        <a:lstStyle/>
        <a:p>
          <a:endParaRPr lang="en-US"/>
        </a:p>
      </dgm:t>
    </dgm:pt>
    <dgm:pt modelId="{46532F71-D656-4E33-811E-16F843027224}">
      <dgm:prSet phldrT="[Text]"/>
      <dgm:spPr>
        <a:solidFill>
          <a:srgbClr val="AC4326"/>
        </a:solidFill>
      </dgm:spPr>
      <dgm:t>
        <a:bodyPr/>
        <a:lstStyle/>
        <a:p>
          <a:r>
            <a:rPr lang="en-US"/>
            <a:t>Construction Supervisor</a:t>
          </a:r>
        </a:p>
      </dgm:t>
    </dgm:pt>
    <dgm:pt modelId="{99C3259B-28A0-45A5-8C99-79B40A563E44}" type="parTrans" cxnId="{23619F07-131B-4DE1-BE60-7357467A3F40}">
      <dgm:prSet/>
      <dgm:spPr/>
      <dgm:t>
        <a:bodyPr/>
        <a:lstStyle/>
        <a:p>
          <a:endParaRPr lang="en-US"/>
        </a:p>
      </dgm:t>
    </dgm:pt>
    <dgm:pt modelId="{E3E844DF-3B5F-4D61-B9D1-95C7BD7DD9AC}" type="sibTrans" cxnId="{23619F07-131B-4DE1-BE60-7357467A3F40}">
      <dgm:prSet/>
      <dgm:spPr/>
      <dgm:t>
        <a:bodyPr/>
        <a:lstStyle/>
        <a:p>
          <a:endParaRPr lang="en-US"/>
        </a:p>
      </dgm:t>
    </dgm:pt>
    <dgm:pt modelId="{B7D484A8-2874-49E1-B53F-664ABBB7EBB8}" type="pres">
      <dgm:prSet presAssocID="{72C1F9D0-98B9-420B-BA42-5179AA6FCB2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3469757-361D-4763-A4CA-FCBD2D4AE4F5}" type="pres">
      <dgm:prSet presAssocID="{3B69C5FA-9119-4F38-BA05-BBCA32EEF082}" presName="vertOne" presStyleCnt="0"/>
      <dgm:spPr/>
    </dgm:pt>
    <dgm:pt modelId="{FB1CE27A-C33E-4120-B7E4-C8257C5E1077}" type="pres">
      <dgm:prSet presAssocID="{3B69C5FA-9119-4F38-BA05-BBCA32EEF082}" presName="txOne" presStyleLbl="node0" presStyleIdx="0" presStyleCnt="1">
        <dgm:presLayoutVars>
          <dgm:chPref val="3"/>
        </dgm:presLayoutVars>
      </dgm:prSet>
      <dgm:spPr/>
    </dgm:pt>
    <dgm:pt modelId="{BFDF375E-7821-4A23-A76E-B33EC76B9C5E}" type="pres">
      <dgm:prSet presAssocID="{3B69C5FA-9119-4F38-BA05-BBCA32EEF082}" presName="parTransOne" presStyleCnt="0"/>
      <dgm:spPr/>
    </dgm:pt>
    <dgm:pt modelId="{FC4CCF82-CFE4-4B1A-BF79-1C21333FEE88}" type="pres">
      <dgm:prSet presAssocID="{3B69C5FA-9119-4F38-BA05-BBCA32EEF082}" presName="horzOne" presStyleCnt="0"/>
      <dgm:spPr/>
    </dgm:pt>
    <dgm:pt modelId="{DA67E127-DCE4-42F7-932F-C333BFA38FD9}" type="pres">
      <dgm:prSet presAssocID="{7803EAF7-4C84-4CEE-88F6-A665B541EF6F}" presName="vertTwo" presStyleCnt="0"/>
      <dgm:spPr/>
    </dgm:pt>
    <dgm:pt modelId="{6126294A-189C-4107-92C2-A5A1B8C74F47}" type="pres">
      <dgm:prSet presAssocID="{7803EAF7-4C84-4CEE-88F6-A665B541EF6F}" presName="txTwo" presStyleLbl="node2" presStyleIdx="0" presStyleCnt="2">
        <dgm:presLayoutVars>
          <dgm:chPref val="3"/>
        </dgm:presLayoutVars>
      </dgm:prSet>
      <dgm:spPr/>
    </dgm:pt>
    <dgm:pt modelId="{584CDEBF-919F-484E-9EC4-BDD86C52EC3C}" type="pres">
      <dgm:prSet presAssocID="{7803EAF7-4C84-4CEE-88F6-A665B541EF6F}" presName="parTransTwo" presStyleCnt="0"/>
      <dgm:spPr/>
    </dgm:pt>
    <dgm:pt modelId="{8EC10711-A793-454B-A68A-84E45D677B0C}" type="pres">
      <dgm:prSet presAssocID="{7803EAF7-4C84-4CEE-88F6-A665B541EF6F}" presName="horzTwo" presStyleCnt="0"/>
      <dgm:spPr/>
    </dgm:pt>
    <dgm:pt modelId="{554AFEAD-6B96-4ECA-B0BC-5D7732CAAF7B}" type="pres">
      <dgm:prSet presAssocID="{46532F71-D656-4E33-811E-16F843027224}" presName="vertThree" presStyleCnt="0"/>
      <dgm:spPr/>
    </dgm:pt>
    <dgm:pt modelId="{FF7D96A7-2527-4483-920E-2AA3FC686D9D}" type="pres">
      <dgm:prSet presAssocID="{46532F71-D656-4E33-811E-16F843027224}" presName="txThree" presStyleLbl="node3" presStyleIdx="0" presStyleCnt="1" custLinFactNeighborX="54200" custLinFactNeighborY="-5611">
        <dgm:presLayoutVars>
          <dgm:chPref val="3"/>
        </dgm:presLayoutVars>
      </dgm:prSet>
      <dgm:spPr/>
    </dgm:pt>
    <dgm:pt modelId="{5ECDB61E-2B64-4648-922B-7D25F1A2F235}" type="pres">
      <dgm:prSet presAssocID="{46532F71-D656-4E33-811E-16F843027224}" presName="horzThree" presStyleCnt="0"/>
      <dgm:spPr/>
    </dgm:pt>
    <dgm:pt modelId="{3E6FFFD0-179A-4699-8321-AE04FCF1EEF5}" type="pres">
      <dgm:prSet presAssocID="{2448B982-AC79-44D5-80F1-1BA7F9CE6D8A}" presName="sibSpaceTwo" presStyleCnt="0"/>
      <dgm:spPr/>
    </dgm:pt>
    <dgm:pt modelId="{72B5FB9C-1884-4D8E-B354-266CE9BA33AE}" type="pres">
      <dgm:prSet presAssocID="{FF0C4781-4218-4C6F-8C8E-21F0EC55517B}" presName="vertTwo" presStyleCnt="0"/>
      <dgm:spPr/>
    </dgm:pt>
    <dgm:pt modelId="{71DA6C70-F38A-4111-9DA4-92EC4DAE274F}" type="pres">
      <dgm:prSet presAssocID="{FF0C4781-4218-4C6F-8C8E-21F0EC55517B}" presName="txTwo" presStyleLbl="node2" presStyleIdx="1" presStyleCnt="2">
        <dgm:presLayoutVars>
          <dgm:chPref val="3"/>
        </dgm:presLayoutVars>
      </dgm:prSet>
      <dgm:spPr/>
    </dgm:pt>
    <dgm:pt modelId="{71AB85DA-F6A9-49E2-9197-3010FF949ABC}" type="pres">
      <dgm:prSet presAssocID="{FF0C4781-4218-4C6F-8C8E-21F0EC55517B}" presName="horzTwo" presStyleCnt="0"/>
      <dgm:spPr/>
    </dgm:pt>
  </dgm:ptLst>
  <dgm:cxnLst>
    <dgm:cxn modelId="{23619F07-131B-4DE1-BE60-7357467A3F40}" srcId="{7803EAF7-4C84-4CEE-88F6-A665B541EF6F}" destId="{46532F71-D656-4E33-811E-16F843027224}" srcOrd="0" destOrd="0" parTransId="{99C3259B-28A0-45A5-8C99-79B40A563E44}" sibTransId="{E3E844DF-3B5F-4D61-B9D1-95C7BD7DD9AC}"/>
    <dgm:cxn modelId="{7C77420C-EA22-4FA6-B114-45ECED5CF0B6}" type="presOf" srcId="{72C1F9D0-98B9-420B-BA42-5179AA6FCB27}" destId="{B7D484A8-2874-49E1-B53F-664ABBB7EBB8}" srcOrd="0" destOrd="0" presId="urn:microsoft.com/office/officeart/2005/8/layout/hierarchy4"/>
    <dgm:cxn modelId="{E159595D-2BDA-41BE-94CB-256D039B3712}" srcId="{72C1F9D0-98B9-420B-BA42-5179AA6FCB27}" destId="{3B69C5FA-9119-4F38-BA05-BBCA32EEF082}" srcOrd="0" destOrd="0" parTransId="{40910A77-C7C7-47DC-B891-5D477061A04E}" sibTransId="{41857EE4-8DBE-4E9A-B4EB-378D5D9EA9FA}"/>
    <dgm:cxn modelId="{FFB7BA41-E87E-4D87-ADA2-917D14307FDA}" type="presOf" srcId="{3B69C5FA-9119-4F38-BA05-BBCA32EEF082}" destId="{FB1CE27A-C33E-4120-B7E4-C8257C5E1077}" srcOrd="0" destOrd="0" presId="urn:microsoft.com/office/officeart/2005/8/layout/hierarchy4"/>
    <dgm:cxn modelId="{08F2B889-F04B-4446-A180-36B5D1E83F1F}" srcId="{3B69C5FA-9119-4F38-BA05-BBCA32EEF082}" destId="{7803EAF7-4C84-4CEE-88F6-A665B541EF6F}" srcOrd="0" destOrd="0" parTransId="{AB910857-CE07-4300-B1D9-44AB71196365}" sibTransId="{2448B982-AC79-44D5-80F1-1BA7F9CE6D8A}"/>
    <dgm:cxn modelId="{ECC06493-214B-4928-A579-D0C877449439}" srcId="{3B69C5FA-9119-4F38-BA05-BBCA32EEF082}" destId="{FF0C4781-4218-4C6F-8C8E-21F0EC55517B}" srcOrd="1" destOrd="0" parTransId="{D0364981-BA93-4441-94BD-71695DAC3E64}" sibTransId="{69522254-2CF8-4033-B642-17FEA12E0846}"/>
    <dgm:cxn modelId="{77C0D5A2-ADD7-40C8-8CEF-30C917F956AF}" type="presOf" srcId="{7803EAF7-4C84-4CEE-88F6-A665B541EF6F}" destId="{6126294A-189C-4107-92C2-A5A1B8C74F47}" srcOrd="0" destOrd="0" presId="urn:microsoft.com/office/officeart/2005/8/layout/hierarchy4"/>
    <dgm:cxn modelId="{9E2CEBC7-2019-4182-8CF0-4324FB32E638}" type="presOf" srcId="{FF0C4781-4218-4C6F-8C8E-21F0EC55517B}" destId="{71DA6C70-F38A-4111-9DA4-92EC4DAE274F}" srcOrd="0" destOrd="0" presId="urn:microsoft.com/office/officeart/2005/8/layout/hierarchy4"/>
    <dgm:cxn modelId="{9D9D95EF-379B-4C06-BDDD-66CEE0140683}" type="presOf" srcId="{46532F71-D656-4E33-811E-16F843027224}" destId="{FF7D96A7-2527-4483-920E-2AA3FC686D9D}" srcOrd="0" destOrd="0" presId="urn:microsoft.com/office/officeart/2005/8/layout/hierarchy4"/>
    <dgm:cxn modelId="{204E27A9-25F3-4803-82F0-6F4C3155C476}" type="presParOf" srcId="{B7D484A8-2874-49E1-B53F-664ABBB7EBB8}" destId="{D3469757-361D-4763-A4CA-FCBD2D4AE4F5}" srcOrd="0" destOrd="0" presId="urn:microsoft.com/office/officeart/2005/8/layout/hierarchy4"/>
    <dgm:cxn modelId="{5816C9AB-1243-4AFA-B75B-F9E4308D9D7F}" type="presParOf" srcId="{D3469757-361D-4763-A4CA-FCBD2D4AE4F5}" destId="{FB1CE27A-C33E-4120-B7E4-C8257C5E1077}" srcOrd="0" destOrd="0" presId="urn:microsoft.com/office/officeart/2005/8/layout/hierarchy4"/>
    <dgm:cxn modelId="{6DBF472C-0E35-4E46-863B-9A103E2050D0}" type="presParOf" srcId="{D3469757-361D-4763-A4CA-FCBD2D4AE4F5}" destId="{BFDF375E-7821-4A23-A76E-B33EC76B9C5E}" srcOrd="1" destOrd="0" presId="urn:microsoft.com/office/officeart/2005/8/layout/hierarchy4"/>
    <dgm:cxn modelId="{FD80915D-07F0-4344-8521-BE4700119675}" type="presParOf" srcId="{D3469757-361D-4763-A4CA-FCBD2D4AE4F5}" destId="{FC4CCF82-CFE4-4B1A-BF79-1C21333FEE88}" srcOrd="2" destOrd="0" presId="urn:microsoft.com/office/officeart/2005/8/layout/hierarchy4"/>
    <dgm:cxn modelId="{F298658D-E6B2-4BD5-AF67-2389F8402C08}" type="presParOf" srcId="{FC4CCF82-CFE4-4B1A-BF79-1C21333FEE88}" destId="{DA67E127-DCE4-42F7-932F-C333BFA38FD9}" srcOrd="0" destOrd="0" presId="urn:microsoft.com/office/officeart/2005/8/layout/hierarchy4"/>
    <dgm:cxn modelId="{67E2C0BF-A792-4F34-BF81-A6F6C3801E66}" type="presParOf" srcId="{DA67E127-DCE4-42F7-932F-C333BFA38FD9}" destId="{6126294A-189C-4107-92C2-A5A1B8C74F47}" srcOrd="0" destOrd="0" presId="urn:microsoft.com/office/officeart/2005/8/layout/hierarchy4"/>
    <dgm:cxn modelId="{A58031DB-DDFF-4A25-BF0B-210075A541F5}" type="presParOf" srcId="{DA67E127-DCE4-42F7-932F-C333BFA38FD9}" destId="{584CDEBF-919F-484E-9EC4-BDD86C52EC3C}" srcOrd="1" destOrd="0" presId="urn:microsoft.com/office/officeart/2005/8/layout/hierarchy4"/>
    <dgm:cxn modelId="{F885B600-7C6F-4CD0-9FAE-7EE2BB9291A8}" type="presParOf" srcId="{DA67E127-DCE4-42F7-932F-C333BFA38FD9}" destId="{8EC10711-A793-454B-A68A-84E45D677B0C}" srcOrd="2" destOrd="0" presId="urn:microsoft.com/office/officeart/2005/8/layout/hierarchy4"/>
    <dgm:cxn modelId="{01B6965E-0D20-47F6-8308-27F181B46D17}" type="presParOf" srcId="{8EC10711-A793-454B-A68A-84E45D677B0C}" destId="{554AFEAD-6B96-4ECA-B0BC-5D7732CAAF7B}" srcOrd="0" destOrd="0" presId="urn:microsoft.com/office/officeart/2005/8/layout/hierarchy4"/>
    <dgm:cxn modelId="{3BB38900-C40D-4EB9-8001-57892A8EF688}" type="presParOf" srcId="{554AFEAD-6B96-4ECA-B0BC-5D7732CAAF7B}" destId="{FF7D96A7-2527-4483-920E-2AA3FC686D9D}" srcOrd="0" destOrd="0" presId="urn:microsoft.com/office/officeart/2005/8/layout/hierarchy4"/>
    <dgm:cxn modelId="{5AEE2501-8CDB-4C60-9F62-BBC8682A523B}" type="presParOf" srcId="{554AFEAD-6B96-4ECA-B0BC-5D7732CAAF7B}" destId="{5ECDB61E-2B64-4648-922B-7D25F1A2F235}" srcOrd="1" destOrd="0" presId="urn:microsoft.com/office/officeart/2005/8/layout/hierarchy4"/>
    <dgm:cxn modelId="{E1ACFB0A-657F-4FFB-ABE8-1F8B459BC6C4}" type="presParOf" srcId="{FC4CCF82-CFE4-4B1A-BF79-1C21333FEE88}" destId="{3E6FFFD0-179A-4699-8321-AE04FCF1EEF5}" srcOrd="1" destOrd="0" presId="urn:microsoft.com/office/officeart/2005/8/layout/hierarchy4"/>
    <dgm:cxn modelId="{F7B723BF-D7D6-438B-BCEE-4DB85E733293}" type="presParOf" srcId="{FC4CCF82-CFE4-4B1A-BF79-1C21333FEE88}" destId="{72B5FB9C-1884-4D8E-B354-266CE9BA33AE}" srcOrd="2" destOrd="0" presId="urn:microsoft.com/office/officeart/2005/8/layout/hierarchy4"/>
    <dgm:cxn modelId="{A9BFFC33-674B-4832-A7AC-C70C73D1A849}" type="presParOf" srcId="{72B5FB9C-1884-4D8E-B354-266CE9BA33AE}" destId="{71DA6C70-F38A-4111-9DA4-92EC4DAE274F}" srcOrd="0" destOrd="0" presId="urn:microsoft.com/office/officeart/2005/8/layout/hierarchy4"/>
    <dgm:cxn modelId="{0A365F9D-86AD-49A6-9DD5-2D188E76792F}" type="presParOf" srcId="{72B5FB9C-1884-4D8E-B354-266CE9BA33AE}" destId="{71AB85DA-F6A9-49E2-9197-3010FF949AB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4EDB4-78B8-4636-8743-6E8238EACF17}">
      <dsp:nvSpPr>
        <dsp:cNvPr id="0" name=""/>
        <dsp:cNvSpPr/>
      </dsp:nvSpPr>
      <dsp:spPr>
        <a:xfrm>
          <a:off x="0" y="37356"/>
          <a:ext cx="9610725" cy="10740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baseline="0"/>
            <a:t>New Construction</a:t>
          </a:r>
          <a:endParaRPr lang="en-US" sz="3600" kern="1200"/>
        </a:p>
      </dsp:txBody>
      <dsp:txXfrm>
        <a:off x="52431" y="89787"/>
        <a:ext cx="9505863" cy="969198"/>
      </dsp:txXfrm>
    </dsp:sp>
    <dsp:sp modelId="{E97C1E74-0FC0-4080-9AAA-A71197B02003}">
      <dsp:nvSpPr>
        <dsp:cNvPr id="0" name=""/>
        <dsp:cNvSpPr/>
      </dsp:nvSpPr>
      <dsp:spPr>
        <a:xfrm>
          <a:off x="0" y="1215096"/>
          <a:ext cx="9610725" cy="10740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baseline="0"/>
            <a:t>Rehab</a:t>
          </a:r>
          <a:endParaRPr lang="en-US" sz="3600" kern="1200"/>
        </a:p>
      </dsp:txBody>
      <dsp:txXfrm>
        <a:off x="52431" y="1267527"/>
        <a:ext cx="9505863" cy="969198"/>
      </dsp:txXfrm>
    </dsp:sp>
    <dsp:sp modelId="{22AB1587-8606-4A48-9530-7AD3F7964CDD}">
      <dsp:nvSpPr>
        <dsp:cNvPr id="0" name=""/>
        <dsp:cNvSpPr/>
      </dsp:nvSpPr>
      <dsp:spPr>
        <a:xfrm>
          <a:off x="0" y="2289156"/>
          <a:ext cx="9610725" cy="130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141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1" kern="1200" baseline="0"/>
            <a:t>Acquisition Rehab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1" kern="1200" baseline="0"/>
            <a:t>Owner-Occupied Rehab</a:t>
          </a:r>
          <a:endParaRPr lang="en-US" sz="2800" kern="1200"/>
        </a:p>
      </dsp:txBody>
      <dsp:txXfrm>
        <a:off x="0" y="2289156"/>
        <a:ext cx="9610725" cy="1304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048ED-471D-49AA-AF85-13F9518ABAA6}">
      <dsp:nvSpPr>
        <dsp:cNvPr id="0" name=""/>
        <dsp:cNvSpPr/>
      </dsp:nvSpPr>
      <dsp:spPr>
        <a:xfrm>
          <a:off x="800190" y="0"/>
          <a:ext cx="1509048" cy="1278827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B2EA0-D13D-4047-BEF1-7CB4E801AB4C}">
      <dsp:nvSpPr>
        <dsp:cNvPr id="0" name=""/>
        <dsp:cNvSpPr/>
      </dsp:nvSpPr>
      <dsp:spPr>
        <a:xfrm>
          <a:off x="750367" y="1067914"/>
          <a:ext cx="4311566" cy="54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Authorized expenses:</a:t>
          </a:r>
        </a:p>
      </dsp:txBody>
      <dsp:txXfrm>
        <a:off x="750367" y="1067914"/>
        <a:ext cx="4311566" cy="548068"/>
      </dsp:txXfrm>
    </dsp:sp>
    <dsp:sp modelId="{DA405956-0857-42CF-984D-48563FE75D39}">
      <dsp:nvSpPr>
        <dsp:cNvPr id="0" name=""/>
        <dsp:cNvSpPr/>
      </dsp:nvSpPr>
      <dsp:spPr>
        <a:xfrm>
          <a:off x="731914" y="1662904"/>
          <a:ext cx="4311566" cy="2674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Personnel salaries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Reasonable office expenses and supplies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Employment benefit costs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Purchase or lease of power tools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Insurance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Reasonable fees for training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Consultant and legal fees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Annual audits</a:t>
          </a:r>
        </a:p>
      </dsp:txBody>
      <dsp:txXfrm>
        <a:off x="731914" y="1662904"/>
        <a:ext cx="4311566" cy="2674075"/>
      </dsp:txXfrm>
    </dsp:sp>
    <dsp:sp modelId="{09F25955-9275-446F-8732-A87EC52C79BA}">
      <dsp:nvSpPr>
        <dsp:cNvPr id="0" name=""/>
        <dsp:cNvSpPr/>
      </dsp:nvSpPr>
      <dsp:spPr>
        <a:xfrm>
          <a:off x="5543152" y="-80309"/>
          <a:ext cx="1509048" cy="1278827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BD2F1-0B05-4F55-8B2F-EBB4C8AA7C6A}">
      <dsp:nvSpPr>
        <dsp:cNvPr id="0" name=""/>
        <dsp:cNvSpPr/>
      </dsp:nvSpPr>
      <dsp:spPr>
        <a:xfrm>
          <a:off x="5848321" y="1065978"/>
          <a:ext cx="4311566" cy="54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Prohibited use of funds:</a:t>
          </a:r>
        </a:p>
      </dsp:txBody>
      <dsp:txXfrm>
        <a:off x="5848321" y="1065978"/>
        <a:ext cx="4311566" cy="548068"/>
      </dsp:txXfrm>
    </dsp:sp>
    <dsp:sp modelId="{1F7A0322-BD87-4E10-A43A-247078E48C56}">
      <dsp:nvSpPr>
        <dsp:cNvPr id="0" name=""/>
        <dsp:cNvSpPr/>
      </dsp:nvSpPr>
      <dsp:spPr>
        <a:xfrm>
          <a:off x="5862592" y="1617886"/>
          <a:ext cx="4356061" cy="3290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Paying for labor on the houses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Purchasing real estate or building materials for the families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Paying any debts, expenses or costs to the participants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Any lobbying activities prohibited in 2CFR 200 Subpart F</a:t>
          </a:r>
        </a:p>
      </dsp:txBody>
      <dsp:txXfrm>
        <a:off x="5862592" y="1617886"/>
        <a:ext cx="4356061" cy="3290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CE27A-C33E-4120-B7E4-C8257C5E1077}">
      <dsp:nvSpPr>
        <dsp:cNvPr id="0" name=""/>
        <dsp:cNvSpPr/>
      </dsp:nvSpPr>
      <dsp:spPr>
        <a:xfrm>
          <a:off x="4025" y="1664"/>
          <a:ext cx="10896384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Full or Part time Director</a:t>
          </a:r>
        </a:p>
      </dsp:txBody>
      <dsp:txXfrm>
        <a:off x="44646" y="42285"/>
        <a:ext cx="10815142" cy="1305662"/>
      </dsp:txXfrm>
    </dsp:sp>
    <dsp:sp modelId="{6126294A-189C-4107-92C2-A5A1B8C74F47}">
      <dsp:nvSpPr>
        <dsp:cNvPr id="0" name=""/>
        <dsp:cNvSpPr/>
      </dsp:nvSpPr>
      <dsp:spPr>
        <a:xfrm>
          <a:off x="4025" y="1575221"/>
          <a:ext cx="5228591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Meiryo UI"/>
            </a:rPr>
            <a:t>Project</a:t>
          </a:r>
          <a:r>
            <a:rPr lang="en-US" sz="3500" kern="1200"/>
            <a:t> Worker</a:t>
          </a:r>
        </a:p>
      </dsp:txBody>
      <dsp:txXfrm>
        <a:off x="44646" y="1615842"/>
        <a:ext cx="5147349" cy="1305662"/>
      </dsp:txXfrm>
    </dsp:sp>
    <dsp:sp modelId="{FF7D96A7-2527-4483-920E-2AA3FC686D9D}">
      <dsp:nvSpPr>
        <dsp:cNvPr id="0" name=""/>
        <dsp:cNvSpPr/>
      </dsp:nvSpPr>
      <dsp:spPr>
        <a:xfrm>
          <a:off x="2837921" y="3070960"/>
          <a:ext cx="5228591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Construction Supervisor</a:t>
          </a:r>
        </a:p>
      </dsp:txBody>
      <dsp:txXfrm>
        <a:off x="2878542" y="3111581"/>
        <a:ext cx="5147349" cy="1305662"/>
      </dsp:txXfrm>
    </dsp:sp>
    <dsp:sp modelId="{71DA6C70-F38A-4111-9DA4-92EC4DAE274F}">
      <dsp:nvSpPr>
        <dsp:cNvPr id="0" name=""/>
        <dsp:cNvSpPr/>
      </dsp:nvSpPr>
      <dsp:spPr>
        <a:xfrm>
          <a:off x="5671818" y="1575221"/>
          <a:ext cx="5228591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Meiryo UI"/>
            </a:rPr>
            <a:t>Secretary-Bookkeeper</a:t>
          </a:r>
          <a:endParaRPr lang="en-US" sz="3500" kern="1200"/>
        </a:p>
      </dsp:txBody>
      <dsp:txXfrm>
        <a:off x="5712439" y="1615842"/>
        <a:ext cx="5147349" cy="1305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BB03A1-C24F-4AEB-9DD5-D5017ED06F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B5780-3D57-4E6A-BC9A-0C96CD0512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7C77B77-5EE6-4093-AC8C-63883B0D48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63907-A416-496F-891A-9B09D46C50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685EE-62FF-4BE0-9742-02426CC68A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AC5FDE1-B145-40CB-B667-FBD1AC713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1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A1E6DE8-1D09-4157-BE91-8AE8974945A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C5C198C-F94F-45D5-B9E3-B6FFB8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00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2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49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73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494" indent="-289036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6145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8602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1060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3518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5976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8434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0891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C5083B-E25C-43E5-A0C6-25AECB4AAE6B}" type="slidenum">
              <a:rPr kumimoji="0" lang="en-US" altLang="en-US" smtClean="0"/>
              <a:pPr>
                <a:spcBef>
                  <a:spcPct val="0"/>
                </a:spcBef>
              </a:pPr>
              <a:t>15</a:t>
            </a:fld>
            <a:endParaRPr kumimoji="0"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i="1">
              <a:ea typeface="Calibri"/>
              <a:cs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61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69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03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62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91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94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66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3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9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48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69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000" u="sng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75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9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eaLnBrk="1" hangingPunct="1"/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00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76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66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410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69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80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62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58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34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32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sz="2000" b="1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31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170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206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392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71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06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975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758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55" indent="-173355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173422" indent="-173422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622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305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913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0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36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77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3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494" indent="-289036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6145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8602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1060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3518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5976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8434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0891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8A58F5-E31A-415B-8158-FCC699A6833B}" type="slidenum">
              <a:rPr kumimoji="0" lang="en-US" altLang="en-US" smtClean="0"/>
              <a:pPr>
                <a:spcBef>
                  <a:spcPct val="0"/>
                </a:spcBef>
              </a:pPr>
              <a:t>10</a:t>
            </a:fld>
            <a:endParaRPr kumimoji="0" lang="en-US" altLang="en-US"/>
          </a:p>
        </p:txBody>
      </p:sp>
      <p:sp>
        <p:nvSpPr>
          <p:cNvPr id="16387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ea typeface="Calibri"/>
              <a:cs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E96E83-048C-4132-9ABC-E5A0C22D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E498F49-BE12-4A88-909F-4B988B23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60267AE-9C0D-4634-B312-C6DD54710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41003" y="640080"/>
            <a:ext cx="6111585" cy="5577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ECD51-9119-4996-B4FC-2AD432164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594" y="1328058"/>
            <a:ext cx="5096630" cy="3378338"/>
          </a:xfrm>
        </p:spPr>
        <p:txBody>
          <a:bodyPr anchor="b">
            <a:normAutofit/>
          </a:bodyPr>
          <a:lstStyle>
            <a:lvl1pPr>
              <a:defRPr sz="54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956F6DB6-D6E1-4A50-9114-8601DF942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9763" y="635000"/>
            <a:ext cx="4800600" cy="55784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381B5BB-CEA3-436C-8A43-C3C4889F11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8480" y="4668045"/>
            <a:ext cx="5096630" cy="1000125"/>
          </a:xfrm>
        </p:spPr>
        <p:txBody>
          <a:bodyPr>
            <a:noAutofit/>
          </a:bodyPr>
          <a:lstStyle>
            <a:lvl1pPr>
              <a:defRPr sz="2400" b="0" cap="all" spc="600" baseline="0"/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5144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B16675-8FAE-4CCE-870E-B08D5FEC0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399"/>
            <a:ext cx="12192000" cy="5305425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B58518-7725-4310-9D89-9253D668F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55907E-5B49-47DA-BB56-B83884842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>
            <a:normAutofit/>
          </a:bodyPr>
          <a:lstStyle>
            <a:lvl1pPr>
              <a:defRPr spc="15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1961C9-4342-4735-9F69-30FC4EE60D8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010884" y="1481580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 spc="1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75FE27-57B7-4D26-BF6D-E63BF9CB13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0884" y="2069955"/>
            <a:ext cx="4727735" cy="387364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6EBD4-3BCF-4167-9401-08DF67EF59C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57949" y="1481579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 spc="1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A32EF6-47B8-4B22-99CB-D1B4F6B4B6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7949" y="2069955"/>
            <a:ext cx="4727735" cy="387364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8D02CE16-361C-4C84-A178-402C2D4AF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2B21E92-5123-45B3-999F-EA0512A2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5" name="Slide Number Placeholder 15">
            <a:extLst>
              <a:ext uri="{FF2B5EF4-FFF2-40B4-BE49-F238E27FC236}">
                <a16:creationId xmlns:a16="http://schemas.microsoft.com/office/drawing/2014/main" id="{F5EF3406-552A-4C2E-A1B4-D3EAD5D1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22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9BB029-1123-4E6E-8996-6F9666150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399"/>
            <a:ext cx="12192000" cy="5305425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AA1BD-C769-474A-A258-6051FAAB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1E751-E5D0-431E-BDB3-E8D22FCF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307227E-0323-4608-B721-487D3010A5D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5" y="147205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073925-D167-4366-8AF4-3DBCD83A89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5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778932-CE6D-42D3-9C40-80AD4D7F467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36486" y="1466406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FCF78AB-4697-4170-B73C-39E8D202A8F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36486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BBD3120-B5E0-433B-BB1E-BCEFD93EEE5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24037" y="147205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EBEB77-9309-408B-BF35-68D07856A90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24037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7B260FE5-7B07-4149-85C7-9CD9D4E7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217A5FBA-27B4-461A-BE9C-34E1390D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DDC42D1B-76B7-44EC-B6FD-6D0C6565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9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CCEB0E-12E7-488A-A219-2ABDE6870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7202C9-94B9-46C7-8ADD-2C7E6DE6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7777823" cy="986304"/>
          </a:xfrm>
          <a:solidFill>
            <a:schemeClr val="bg2">
              <a:lumMod val="75000"/>
            </a:schemeClr>
          </a:solidFill>
        </p:spPr>
        <p:txBody>
          <a:bodyPr tIns="274320"/>
          <a:lstStyle>
            <a:lvl1pPr marL="27432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EAC607-595F-4F95-88EB-0BEA170D4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53479"/>
            <a:ext cx="6291107" cy="4537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B7789921-321D-4251-A0D9-9708843C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FCC9F84A-3951-4EFD-AEBD-C6D89E4642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26867" y="0"/>
            <a:ext cx="4665133" cy="2222500"/>
          </a:xfrm>
          <a:custGeom>
            <a:avLst/>
            <a:gdLst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254000 h 2222500"/>
              <a:gd name="connsiteX5" fmla="*/ 0 w 4665133"/>
              <a:gd name="connsiteY5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0 w 4665133"/>
              <a:gd name="connsiteY5" fmla="*/ 254000 h 2222500"/>
              <a:gd name="connsiteX6" fmla="*/ 0 w 4665133"/>
              <a:gd name="connsiteY6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0 w 4665133"/>
              <a:gd name="connsiteY5" fmla="*/ 567267 h 2222500"/>
              <a:gd name="connsiteX6" fmla="*/ 0 w 4665133"/>
              <a:gd name="connsiteY6" fmla="*/ 254000 h 2222500"/>
              <a:gd name="connsiteX7" fmla="*/ 0 w 4665133"/>
              <a:gd name="connsiteY7" fmla="*/ 0 h 2222500"/>
              <a:gd name="connsiteX0" fmla="*/ 8467 w 4673600"/>
              <a:gd name="connsiteY0" fmla="*/ 0 h 2222500"/>
              <a:gd name="connsiteX1" fmla="*/ 4673600 w 4673600"/>
              <a:gd name="connsiteY1" fmla="*/ 0 h 2222500"/>
              <a:gd name="connsiteX2" fmla="*/ 4673600 w 4673600"/>
              <a:gd name="connsiteY2" fmla="*/ 2222500 h 2222500"/>
              <a:gd name="connsiteX3" fmla="*/ 8467 w 4673600"/>
              <a:gd name="connsiteY3" fmla="*/ 2222500 h 2222500"/>
              <a:gd name="connsiteX4" fmla="*/ 8467 w 4673600"/>
              <a:gd name="connsiteY4" fmla="*/ 1270000 h 2222500"/>
              <a:gd name="connsiteX5" fmla="*/ 0 w 4673600"/>
              <a:gd name="connsiteY5" fmla="*/ 973667 h 2222500"/>
              <a:gd name="connsiteX6" fmla="*/ 8467 w 4673600"/>
              <a:gd name="connsiteY6" fmla="*/ 567267 h 2222500"/>
              <a:gd name="connsiteX7" fmla="*/ 8467 w 4673600"/>
              <a:gd name="connsiteY7" fmla="*/ 254000 h 2222500"/>
              <a:gd name="connsiteX8" fmla="*/ 8467 w 4673600"/>
              <a:gd name="connsiteY8" fmla="*/ 0 h 2222500"/>
              <a:gd name="connsiteX0" fmla="*/ 8467 w 4673600"/>
              <a:gd name="connsiteY0" fmla="*/ 0 h 2222500"/>
              <a:gd name="connsiteX1" fmla="*/ 4673600 w 4673600"/>
              <a:gd name="connsiteY1" fmla="*/ 0 h 2222500"/>
              <a:gd name="connsiteX2" fmla="*/ 4673600 w 4673600"/>
              <a:gd name="connsiteY2" fmla="*/ 2222500 h 2222500"/>
              <a:gd name="connsiteX3" fmla="*/ 8467 w 4673600"/>
              <a:gd name="connsiteY3" fmla="*/ 2222500 h 2222500"/>
              <a:gd name="connsiteX4" fmla="*/ 8467 w 4673600"/>
              <a:gd name="connsiteY4" fmla="*/ 1270000 h 2222500"/>
              <a:gd name="connsiteX5" fmla="*/ 0 w 4673600"/>
              <a:gd name="connsiteY5" fmla="*/ 973667 h 2222500"/>
              <a:gd name="connsiteX6" fmla="*/ 618067 w 4673600"/>
              <a:gd name="connsiteY6" fmla="*/ 270934 h 2222500"/>
              <a:gd name="connsiteX7" fmla="*/ 8467 w 4673600"/>
              <a:gd name="connsiteY7" fmla="*/ 254000 h 2222500"/>
              <a:gd name="connsiteX8" fmla="*/ 8467 w 4673600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0 w 4665133"/>
              <a:gd name="connsiteY7" fmla="*/ 254000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0 w 4665133"/>
              <a:gd name="connsiteY7" fmla="*/ 254000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8467 w 4665133"/>
              <a:gd name="connsiteY7" fmla="*/ 287866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8467 w 4665133"/>
              <a:gd name="connsiteY7" fmla="*/ 262466 h 2222500"/>
              <a:gd name="connsiteX8" fmla="*/ 0 w 4665133"/>
              <a:gd name="connsiteY8" fmla="*/ 0 h 22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5133" h="2222500">
                <a:moveTo>
                  <a:pt x="0" y="0"/>
                </a:moveTo>
                <a:lnTo>
                  <a:pt x="4665133" y="0"/>
                </a:lnTo>
                <a:lnTo>
                  <a:pt x="4665133" y="2222500"/>
                </a:lnTo>
                <a:lnTo>
                  <a:pt x="0" y="2222500"/>
                </a:lnTo>
                <a:lnTo>
                  <a:pt x="0" y="1261533"/>
                </a:lnTo>
                <a:lnTo>
                  <a:pt x="601133" y="1261534"/>
                </a:lnTo>
                <a:cubicBezTo>
                  <a:pt x="603955" y="931334"/>
                  <a:pt x="606778" y="601134"/>
                  <a:pt x="609600" y="270934"/>
                </a:cubicBezTo>
                <a:lnTo>
                  <a:pt x="8467" y="26246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F6EB92D-D010-4A13-93AD-A27A90A483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34656" y="2316047"/>
            <a:ext cx="4657725" cy="2222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20568266-00E0-4C81-A71A-DCF9538410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939" y="4634050"/>
            <a:ext cx="4657725" cy="2222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563FE3F-4195-477A-9AB3-F44871CE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2022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FF3A4E9C-6CC0-4587-BF21-5EC4C13D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28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907218-B50F-49FD-AD54-AB4516C4A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12192000" cy="2802362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9376FF-CCF9-409D-9C56-0478207D1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4187" y="3429000"/>
            <a:ext cx="10663626" cy="22487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00F12B7-72C7-4FE1-ACC5-E25F1F670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59" y="3637127"/>
            <a:ext cx="10065679" cy="14937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5F1DA91-F20A-4A08-93BE-9F98E06C4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836" y="5023536"/>
            <a:ext cx="10065679" cy="569873"/>
          </a:xfrm>
        </p:spPr>
        <p:txBody>
          <a:bodyPr>
            <a:normAutofit/>
          </a:bodyPr>
          <a:lstStyle>
            <a:lvl1pPr>
              <a:defRPr b="0" cap="all" spc="600" baseline="0"/>
            </a:lvl1pPr>
          </a:lstStyle>
          <a:p>
            <a:pPr>
              <a:lnSpc>
                <a:spcPct val="120000"/>
              </a:lnSpc>
            </a:pPr>
            <a:r>
              <a:rPr lang="en-US" sz="2000"/>
              <a:t>Click to edit Master subtitle style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A878EE-90F1-4A49-B6BE-AE85B98C9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3424" y="5677726"/>
            <a:ext cx="10661904" cy="164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40" name="Picture Placeholder 31">
            <a:extLst>
              <a:ext uri="{FF2B5EF4-FFF2-40B4-BE49-F238E27FC236}">
                <a16:creationId xmlns:a16="http://schemas.microsoft.com/office/drawing/2014/main" id="{AD3270F6-1E4E-4411-8D4E-828E3720DC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588" y="642938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41" name="Picture Placeholder 31">
            <a:extLst>
              <a:ext uri="{FF2B5EF4-FFF2-40B4-BE49-F238E27FC236}">
                <a16:creationId xmlns:a16="http://schemas.microsoft.com/office/drawing/2014/main" id="{EABF929F-94D1-4759-B7F8-13A234DA34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02338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43" name="Picture Placeholder 31">
            <a:extLst>
              <a:ext uri="{FF2B5EF4-FFF2-40B4-BE49-F238E27FC236}">
                <a16:creationId xmlns:a16="http://schemas.microsoft.com/office/drawing/2014/main" id="{BFF7B305-12DD-40D5-8129-BBA665ACA34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0470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42" name="Picture Placeholder 31">
            <a:extLst>
              <a:ext uri="{FF2B5EF4-FFF2-40B4-BE49-F238E27FC236}">
                <a16:creationId xmlns:a16="http://schemas.microsoft.com/office/drawing/2014/main" id="{9D7B5BDC-1B7A-4894-9620-E84D2D48F24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78301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8" name="Footer Placeholder 7">
            <a:extLst>
              <a:ext uri="{FF2B5EF4-FFF2-40B4-BE49-F238E27FC236}">
                <a16:creationId xmlns:a16="http://schemas.microsoft.com/office/drawing/2014/main" id="{4E2B39E4-0727-4A5A-BC57-AA9E8DE0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29" name="Date Placeholder 5">
            <a:extLst>
              <a:ext uri="{FF2B5EF4-FFF2-40B4-BE49-F238E27FC236}">
                <a16:creationId xmlns:a16="http://schemas.microsoft.com/office/drawing/2014/main" id="{6E0AA390-7F09-4587-8C95-FD7A9C78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02FAE9E6-8F24-4563-93BC-C0A14B8D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6B81F-97CD-4934-852B-F0AECFD05D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67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CCE7-0798-4D72-A65C-F5B5F6C06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109305373"/>
      </p:ext>
    </p:extLst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FCD87-626A-421A-A223-E272EB3CCD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454410761"/>
      </p:ext>
    </p:extLst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28600"/>
            <a:ext cx="11099800" cy="1409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24000" y="1790700"/>
            <a:ext cx="5080000" cy="4381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7200" y="1790700"/>
            <a:ext cx="5080000" cy="438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2DA40-84F3-42C9-B25D-BB7FDC52E4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785444856"/>
      </p:ext>
    </p:extLst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28600"/>
            <a:ext cx="11099800" cy="1409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790700"/>
            <a:ext cx="5080000" cy="438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07200" y="1790700"/>
            <a:ext cx="5080000" cy="4381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FC1FE-6B8F-4D7C-8B99-CB9A154FEA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04811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FFAE35-BD0D-4D19-892D-36475DD52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63656" y="0"/>
            <a:ext cx="8128343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FE2031E3-F975-4AFF-B76E-6BB46A2D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90671" y="0"/>
            <a:ext cx="3000249" cy="3382963"/>
          </a:xfrm>
          <a:custGeom>
            <a:avLst/>
            <a:gdLst>
              <a:gd name="connsiteX0" fmla="*/ 0 w 2999232"/>
              <a:gd name="connsiteY0" fmla="*/ 0 h 3382963"/>
              <a:gd name="connsiteX1" fmla="*/ 2999232 w 2999232"/>
              <a:gd name="connsiteY1" fmla="*/ 0 h 3382963"/>
              <a:gd name="connsiteX2" fmla="*/ 2999232 w 2999232"/>
              <a:gd name="connsiteY2" fmla="*/ 3382963 h 3382963"/>
              <a:gd name="connsiteX3" fmla="*/ 0 w 2999232"/>
              <a:gd name="connsiteY3" fmla="*/ 3382963 h 3382963"/>
              <a:gd name="connsiteX4" fmla="*/ 0 w 2999232"/>
              <a:gd name="connsiteY4" fmla="*/ 0 h 3382963"/>
              <a:gd name="connsiteX0" fmla="*/ 0 w 2999232"/>
              <a:gd name="connsiteY0" fmla="*/ 0 h 3382963"/>
              <a:gd name="connsiteX1" fmla="*/ 968249 w 2999232"/>
              <a:gd name="connsiteY1" fmla="*/ 0 h 3382963"/>
              <a:gd name="connsiteX2" fmla="*/ 2999232 w 2999232"/>
              <a:gd name="connsiteY2" fmla="*/ 0 h 3382963"/>
              <a:gd name="connsiteX3" fmla="*/ 2999232 w 2999232"/>
              <a:gd name="connsiteY3" fmla="*/ 3382963 h 3382963"/>
              <a:gd name="connsiteX4" fmla="*/ 0 w 2999232"/>
              <a:gd name="connsiteY4" fmla="*/ 3382963 h 3382963"/>
              <a:gd name="connsiteX5" fmla="*/ 0 w 2999232"/>
              <a:gd name="connsiteY5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2999232 w 3000249"/>
              <a:gd name="connsiteY2" fmla="*/ 0 h 3382963"/>
              <a:gd name="connsiteX3" fmla="*/ 3000249 w 3000249"/>
              <a:gd name="connsiteY3" fmla="*/ 27432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74320 h 3382963"/>
              <a:gd name="connsiteX3" fmla="*/ 3000249 w 3000249"/>
              <a:gd name="connsiteY3" fmla="*/ 27432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7432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51992 w 3000249"/>
              <a:gd name="connsiteY2" fmla="*/ 28448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8448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0249" h="3382963">
                <a:moveTo>
                  <a:pt x="0" y="0"/>
                </a:moveTo>
                <a:lnTo>
                  <a:pt x="968249" y="0"/>
                </a:lnTo>
                <a:lnTo>
                  <a:pt x="967232" y="284480"/>
                </a:lnTo>
                <a:lnTo>
                  <a:pt x="3000249" y="284480"/>
                </a:lnTo>
                <a:lnTo>
                  <a:pt x="2999232" y="3382963"/>
                </a:lnTo>
                <a:lnTo>
                  <a:pt x="0" y="33829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610101-4EEB-48DF-A41F-DA38D737F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656" y="279792"/>
            <a:ext cx="7777824" cy="986304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27432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564E749E-B27D-45B4-8E7A-53D8460AA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997708" cy="33829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8DE9984-911D-42E6-9467-9F53414894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75038"/>
            <a:ext cx="6096000" cy="33829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2F1F63-2333-48C5-BEEE-7FFCA1436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147" y="1639615"/>
            <a:ext cx="4817441" cy="453734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AF26E33C-9416-4C43-8695-B043D696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Orientation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DD9F57F-0928-48ED-8CF9-CC5AC1BD2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B7E4E7CA-F2D2-4B67-92FE-3DCE5AB2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0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5FAC41-B90D-4384-8484-175667AF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220C6F-8D05-41B5-9727-E041D5B9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1621" y="1568357"/>
            <a:ext cx="6240379" cy="37212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A692DB-BC6A-43D5-BAE7-1E8AE149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08" y="1758950"/>
            <a:ext cx="5137112" cy="67340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9B631067-0981-46B9-BB6F-484741846C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9763" y="642938"/>
            <a:ext cx="4814887" cy="2667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7984968B-9811-4180-8D8E-0619C9D3BF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412" y="3631470"/>
            <a:ext cx="4814887" cy="25627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503D483-6082-4C3B-A4C5-0ACE669834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2241" y="2365374"/>
            <a:ext cx="5136671" cy="2635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CB94B83C-8B92-4303-A841-0D5ED386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B204443-B45C-4C1E-8601-4AD0359A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125F2A8A-5D48-4A14-B0A6-52E55D3E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95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620C2886-3E99-43F7-A045-F15053959C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48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D67587-8C0C-40DB-88B2-2CAC45DBF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6094477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1B7BFF-DF61-4F7F-BC0C-A774104FF4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1774" y="2814975"/>
            <a:ext cx="6769706" cy="1910972"/>
          </a:xfrm>
          <a:solidFill>
            <a:schemeClr val="tx2"/>
          </a:solidFill>
        </p:spPr>
        <p:txBody>
          <a:bodyPr anchor="b">
            <a:noAutofit/>
          </a:bodyPr>
          <a:lstStyle>
            <a:lvl1pPr marL="182880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F1B1-D8F9-42A3-B0C7-AADC53D8F3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57726"/>
            <a:ext cx="6769100" cy="731838"/>
          </a:xfrm>
          <a:solidFill>
            <a:schemeClr val="tx2"/>
          </a:solidFill>
        </p:spPr>
        <p:txBody>
          <a:bodyPr>
            <a:noAutofit/>
          </a:bodyPr>
          <a:lstStyle>
            <a:lvl1pPr marL="228600">
              <a:defRPr sz="1500" cap="all" spc="600" baseline="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6285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07196B1-3970-4386-8D54-A2067BA8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9535C1B1-EA9A-48AD-AB3B-00E7FEE0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8" name="Date Placeholder 12">
            <a:extLst>
              <a:ext uri="{FF2B5EF4-FFF2-40B4-BE49-F238E27FC236}">
                <a16:creationId xmlns:a16="http://schemas.microsoft.com/office/drawing/2014/main" id="{E334D19F-C91E-4007-9C85-89B0645F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9" name="Slide Number Placeholder 15">
            <a:extLst>
              <a:ext uri="{FF2B5EF4-FFF2-40B4-BE49-F238E27FC236}">
                <a16:creationId xmlns:a16="http://schemas.microsoft.com/office/drawing/2014/main" id="{00B1B695-CA8C-4B38-8D25-4E56BD07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E4B01-1489-40C5-B290-E42D974C10E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37987" y="1735958"/>
            <a:ext cx="10318036" cy="42762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63797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A29640D-9D66-4252-AF26-226B9EF3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F585F-809A-43CB-A46F-35690087203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85875" y="2066925"/>
            <a:ext cx="9610725" cy="36306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1F196FCF-777C-4746-AFAA-ECE173A0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71EA376C-2DC1-4B5D-9628-4A223AA3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2" name="Slide Number Placeholder 15">
            <a:extLst>
              <a:ext uri="{FF2B5EF4-FFF2-40B4-BE49-F238E27FC236}">
                <a16:creationId xmlns:a16="http://schemas.microsoft.com/office/drawing/2014/main" id="{CCEC0CD5-B86D-4E13-B3A9-9D3B0CB1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6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E07EFA-7299-44A6-85FB-04EC9B553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3A4CB2-29F8-49C3-8735-106975893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1621" y="1803214"/>
            <a:ext cx="6240379" cy="32528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574195-3DF9-438B-B8AC-0F202935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332" y="2025650"/>
            <a:ext cx="5058209" cy="2355732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7FAF158-BFC1-43C2-A23B-B93DEFAE3A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925" y="0"/>
            <a:ext cx="5408613" cy="685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1025F5-5E2A-47DC-9E1F-F31EE7629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57" y="4381382"/>
            <a:ext cx="5058209" cy="395405"/>
          </a:xfrm>
        </p:spPr>
        <p:txBody>
          <a:bodyPr anchor="t"/>
          <a:lstStyle>
            <a:lvl1pPr>
              <a:defRPr b="0" cap="all" spc="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9F00502A-31A8-40B1-8042-91BBF646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1F0D82E2-6CDC-41FA-9FBD-29B16961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85DE54ED-1D6A-4185-BC18-EB63BF4B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90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8FC1626-6E5A-4321-B003-2ECADA2C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55D66E-614C-4554-AD07-DBF50786C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05" y="1633493"/>
            <a:ext cx="12192000" cy="52245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C25CFF-3341-490E-864B-9EE585E7D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70" y="1641780"/>
            <a:ext cx="12192000" cy="52245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1A47F1BE-C6F0-4B08-A876-3ACB9A16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B34F470-EFAB-4873-9AF2-800F8317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4" name="Slide Number Placeholder 15">
            <a:extLst>
              <a:ext uri="{FF2B5EF4-FFF2-40B4-BE49-F238E27FC236}">
                <a16:creationId xmlns:a16="http://schemas.microsoft.com/office/drawing/2014/main" id="{FCAA1492-8926-496A-9DE4-45E13BA7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48288-2CF3-456E-8691-5772D99F82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8236" y="1887311"/>
            <a:ext cx="11395528" cy="434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add content</a:t>
            </a:r>
          </a:p>
        </p:txBody>
      </p:sp>
    </p:spTree>
    <p:extLst>
      <p:ext uri="{BB962C8B-B14F-4D97-AF65-F5344CB8AC3E}">
        <p14:creationId xmlns:p14="http://schemas.microsoft.com/office/powerpoint/2010/main" val="398978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1D1103D-8943-46F2-B18E-36FF38CA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02D366-4C48-4324-8771-8F9E7BECD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05" y="1633493"/>
            <a:ext cx="12192000" cy="52245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39FB3E-2A6A-4BE8-9D79-47B91471C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70" y="1641780"/>
            <a:ext cx="12192000" cy="52245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7E3BBCB1-5D3D-4802-A48D-5D6A7BA5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12" name="Date Placeholder 12">
            <a:extLst>
              <a:ext uri="{FF2B5EF4-FFF2-40B4-BE49-F238E27FC236}">
                <a16:creationId xmlns:a16="http://schemas.microsoft.com/office/drawing/2014/main" id="{AE90937E-33CA-4432-A147-746EBB9E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CECD9BDC-A2A2-40A0-8DAD-4C56EBE1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E3704-0282-421F-BA62-C1A7E0B072E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619250"/>
            <a:ext cx="10515600" cy="4848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65257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79F0E-E6F3-4029-A461-CBE56588470B}"/>
              </a:ext>
            </a:extLst>
          </p:cNvPr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D58A2-1B1F-4DF4-936E-885ECC73E6F0}"/>
              </a:ext>
            </a:extLst>
          </p:cNvPr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9B9AA-BDD3-49A4-84E0-99DC3EF1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1D57-5959-4202-BB86-AFBA794FA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639615"/>
            <a:ext cx="10904435" cy="453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E3D2-19DD-4BA8-81DE-A095DB31E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738" y="6356350"/>
            <a:ext cx="3033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2D90-3DF7-4BB4-808C-F89E35410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413" y="6356350"/>
            <a:ext cx="629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76974-1464-4D58-B215-63300577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939" y="6356350"/>
            <a:ext cx="84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2" r:id="rId13"/>
    <p:sldLayoutId id="2147483725" r:id="rId14"/>
    <p:sldLayoutId id="2147483726" r:id="rId15"/>
    <p:sldLayoutId id="2147483727" r:id="rId16"/>
    <p:sldLayoutId id="2147483753" r:id="rId17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spc="150" baseline="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Tx/>
        <a:buNone/>
        <a:defRPr sz="1500" b="1" kern="1200" spc="15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500" kern="1200" spc="15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picpedia.org/highway-signs/r/regulations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sites/default/files/1944i_0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researchleap.com/research-project-success-factors-within-construction-industry-ghana-evidence-wide-horizon-ghana-limited/" TargetMode="External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anys.org/event/nyc-westchester-monthly-leadership-meetings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flickr.com/photos/132053576@N03/1762751440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technofaq.org/posts/2019/04/top-5-technical-tools-used-in-handyman-service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offeeaddictedwriter.com/2018/09/home-repair-or-home-maintenance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offeeaddictedwriter.com/2018/09/home-repair-or-home-maintenance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single-family-housing-programs/mutual-self-help-housing-technical-assistance-grant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ixabay.com/illustrations/building-company-clipart-sticker-2696768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single-family-housing-programs/mutual-self-help-housing-technical-assistance-grant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single-family-housing-programs/mutual-self-help-housing-technical-assistance-grant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hrisbamidele.wordpress.com/2014/12/22/turning-potential-into-real-success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picpedia.org/highway-signs/b/board-of-directors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leap.com/interconnection-achieved-level-return-equity-evaluation-scale-kraliceks-model/eval/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reepngimg.com/png/64041-gold-symbol-dollar-sign-currency-transparent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cato.org/blog/decline-fall-federal-home-loan-banks" TargetMode="External"/><Relationship Id="rId9" Type="http://schemas.openxmlformats.org/officeDocument/2006/relationships/hyperlink" Target="https://creativecommons.org/licenses/by/3.0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picpedia.org/chalkboard/g/goals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d.usda.gov/programs-services/single-family-housing-programs/single-family-housing-direct-home-loans" TargetMode="Externa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teinspector.com/images/money/money-64458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single-family-housing-programs/single-family-housing-repair-loans-grant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pixabay.com/ko/100-%EC%99%84%EB%A3%8C-%EC%8A%A4%ED%83%AC%ED%94%84-%EB%B0%9C%ED%91%9C-%EC%8A%A4%ED%8B%B0%EC%BB%A4-%EB%B0%B0%EB%84%88-%EB%B9%84%EC%A6%88%EB%8B%88%EC%8A%A4-%EB%8B%A8%EC%B6%94-459227/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www.flickr.com/photos/ajclarkson/4277750232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onecommunityglobal.org/stages-of-community-building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online.ucf.edu/amnatgov/chapter/engagement-in-a-democracy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freepngimg.com/png/64023-green-symbol-dollar-sign-free-clipart-hq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3.0/" TargetMode="External"/><Relationship Id="rId2" Type="http://schemas.openxmlformats.org/officeDocument/2006/relationships/hyperlink" Target="https://freepngimg.com/png/64023-green-symbol-dollar-sign-free-clipart-hq" TargetMode="Externa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flickr.com/photos/93393982@N00/15312893220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ncall.org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fnph.org/" TargetMode="External"/><Relationship Id="rId5" Type="http://schemas.openxmlformats.org/officeDocument/2006/relationships/hyperlink" Target="http://www.rcac.org/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://www.liftca.org/" TargetMode="External"/><Relationship Id="rId9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Xlr8fVxJBg" TargetMode="External"/><Relationship Id="rId2" Type="http://schemas.openxmlformats.org/officeDocument/2006/relationships/hyperlink" Target="http://www.selfhelphousingspotlight.org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lfhelphousingspotlight.org/" TargetMode="Externa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communityglobal.org/stages-of-community-building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picpedia.org/chalkboard/b/benefit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picpedia.org/chalkboard/b/benefit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2DFE6010-0FC2-4302-8ABC-58026AC3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337" y="2064913"/>
            <a:ext cx="6021142" cy="1622738"/>
          </a:xfrm>
        </p:spPr>
        <p:txBody>
          <a:bodyPr>
            <a:noAutofit/>
          </a:bodyPr>
          <a:lstStyle/>
          <a:p>
            <a:pPr algn="ctr"/>
            <a:r>
              <a:rPr lang="en-US" sz="2800"/>
              <a:t>Orientation to </a:t>
            </a:r>
            <a:br>
              <a:rPr lang="en-US" sz="2800"/>
            </a:br>
            <a:r>
              <a:rPr lang="en-US" sz="2800"/>
              <a:t>USDA Rural Development’s </a:t>
            </a:r>
            <a:br>
              <a:rPr lang="en-US" sz="2800">
                <a:ea typeface="Meiryo UI"/>
              </a:rPr>
            </a:br>
            <a:r>
              <a:rPr lang="en-US" sz="2800"/>
              <a:t>Self-Help Housing Program</a:t>
            </a:r>
            <a:endParaRPr lang="en-US" sz="2800">
              <a:ea typeface="Meiryo UI"/>
            </a:endParaRPr>
          </a:p>
        </p:txBody>
      </p:sp>
      <p:pic>
        <p:nvPicPr>
          <p:cNvPr id="13" name="Picture Placeholder 12" descr="Diagram, engineering drawing, blueprints">
            <a:extLst>
              <a:ext uri="{FF2B5EF4-FFF2-40B4-BE49-F238E27FC236}">
                <a16:creationId xmlns:a16="http://schemas.microsoft.com/office/drawing/2014/main" id="{79D0C4D2-EC8C-4F0F-AACB-309E76F420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62" y="635000"/>
            <a:ext cx="4756485" cy="557072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8A74C6-01BE-86A5-25B6-DBABA16E88BF}"/>
              </a:ext>
            </a:extLst>
          </p:cNvPr>
          <p:cNvSpPr txBox="1"/>
          <p:nvPr/>
        </p:nvSpPr>
        <p:spPr>
          <a:xfrm>
            <a:off x="637478" y="6208176"/>
            <a:ext cx="5344297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ea typeface="Calibri"/>
                <a:cs typeface="Calibri"/>
              </a:rPr>
              <a:t>Prepared by T&amp;MA Contractors</a:t>
            </a:r>
          </a:p>
          <a:p>
            <a:r>
              <a:rPr lang="en-US" sz="1400">
                <a:latin typeface="Calibri"/>
                <a:ea typeface="Calibri"/>
                <a:cs typeface="Calibri"/>
              </a:rPr>
              <a:t>December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37D45A-3058-5330-5E29-BFED381BCBBB}"/>
              </a:ext>
            </a:extLst>
          </p:cNvPr>
          <p:cNvSpPr txBox="1"/>
          <p:nvPr/>
        </p:nvSpPr>
        <p:spPr>
          <a:xfrm>
            <a:off x="5795491" y="5130085"/>
            <a:ext cx="53404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>
                <a:ea typeface="Meiryo UI"/>
              </a:rPr>
              <a:t>RD is working to comply fully with the President's Executive Orders. Additional comments may be forthcoming that will require further revision to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597852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074"/>
          <p:cNvSpPr>
            <a:spLocks noGrp="1" noChangeArrowheads="1"/>
          </p:cNvSpPr>
          <p:nvPr>
            <p:ph type="title"/>
          </p:nvPr>
        </p:nvSpPr>
        <p:spPr>
          <a:xfrm>
            <a:off x="325542" y="265415"/>
            <a:ext cx="11227045" cy="98630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3200"/>
              <a:t>Meet the Team--Four Necessary Elements</a:t>
            </a:r>
            <a:r>
              <a:rPr lang="en-US" sz="3200" b="0"/>
              <a:t> </a:t>
            </a:r>
            <a:endParaRPr lang="en-US" sz="3200"/>
          </a:p>
        </p:txBody>
      </p:sp>
      <p:pic>
        <p:nvPicPr>
          <p:cNvPr id="3" name="Picture 2" descr="Close up of a toy house with a green roof">
            <a:extLst>
              <a:ext uri="{FF2B5EF4-FFF2-40B4-BE49-F238E27FC236}">
                <a16:creationId xmlns:a16="http://schemas.microsoft.com/office/drawing/2014/main" id="{9923FB1B-A59B-E2DA-0793-E595CA5A8A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69" b="5693"/>
          <a:stretch/>
        </p:blipFill>
        <p:spPr>
          <a:xfrm>
            <a:off x="325542" y="2202877"/>
            <a:ext cx="5770458" cy="3202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9091" name="Rectangle 3075"/>
          <p:cNvSpPr>
            <a:spLocks noGrp="1" noChangeArrowheads="1"/>
          </p:cNvSpPr>
          <p:nvPr>
            <p:ph idx="1"/>
          </p:nvPr>
        </p:nvSpPr>
        <p:spPr>
          <a:xfrm>
            <a:off x="6332581" y="1697124"/>
            <a:ext cx="5205630" cy="44798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eaLnBrk="1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1800" b="1"/>
              <a:t>Participants - labor</a:t>
            </a:r>
            <a:endParaRPr lang="en-US" altLang="en-US" sz="1800" b="1">
              <a:ea typeface="Meiryo UI"/>
            </a:endParaRPr>
          </a:p>
          <a:p>
            <a:pPr>
              <a:spcBef>
                <a:spcPts val="1800"/>
              </a:spcBef>
            </a:pPr>
            <a:r>
              <a:rPr lang="en-US" altLang="en-US" sz="1800"/>
              <a:t>USDA Rural</a:t>
            </a:r>
            <a:r>
              <a:rPr lang="en-US" altLang="en-US" sz="1800" b="1"/>
              <a:t> Development  - $$</a:t>
            </a:r>
            <a:endParaRPr lang="en-US" altLang="en-US" sz="1800" b="1">
              <a:ea typeface="Meiryo UI"/>
            </a:endParaRPr>
          </a:p>
          <a:p>
            <a:pPr marL="971550" lvl="2" indent="-342900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en-US" altLang="en-US" sz="1800" b="1"/>
              <a:t> 502 (or 504) and 523 funds </a:t>
            </a:r>
            <a:endParaRPr lang="en-US" altLang="en-US" sz="1800" b="1">
              <a:ea typeface="Meiryo UI"/>
            </a:endParaRPr>
          </a:p>
          <a:p>
            <a:pPr>
              <a:spcBef>
                <a:spcPts val="1800"/>
              </a:spcBef>
            </a:pPr>
            <a:r>
              <a:rPr lang="en-US" altLang="en-US" sz="1800"/>
              <a:t>Grantees -Housing</a:t>
            </a:r>
            <a:r>
              <a:rPr lang="en-US" altLang="en-US" sz="1800" b="1"/>
              <a:t> corporations - organize and assist the families</a:t>
            </a:r>
            <a:endParaRPr lang="en-US" altLang="en-US" sz="1800" b="1">
              <a:ea typeface="Meiryo UI"/>
            </a:endParaRPr>
          </a:p>
          <a:p>
            <a:pPr marL="285750" indent="-285750" eaLnBrk="1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1800" b="1"/>
              <a:t>T&amp;MA Contractors - training and oversight</a:t>
            </a:r>
            <a:endParaRPr lang="en-US" altLang="en-US" sz="1800" b="1">
              <a:ea typeface="Meiryo UI"/>
            </a:endParaRPr>
          </a:p>
        </p:txBody>
      </p:sp>
      <p:sp>
        <p:nvSpPr>
          <p:cNvPr id="89100" name="Date Placeholder 7">
            <a:extLst>
              <a:ext uri="{FF2B5EF4-FFF2-40B4-BE49-F238E27FC236}">
                <a16:creationId xmlns:a16="http://schemas.microsoft.com/office/drawing/2014/main" id="{BC194C05-2DDE-F1D5-0303-6541E2CB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endParaRPr lang="en-US">
              <a:solidFill>
                <a:srgbClr val="232323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536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D3B696BE-C657-4F4B-B401-2F299D319519}" type="slidenum">
              <a:rPr lang="en-US" altLang="en-US" sz="1200" smtClean="0">
                <a:solidFill>
                  <a:srgbClr val="232323">
                    <a:lumMod val="90000"/>
                    <a:lumOff val="10000"/>
                  </a:srgb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10</a:t>
            </a:fld>
            <a:endParaRPr lang="en-US" altLang="en-US" sz="1200">
              <a:solidFill>
                <a:srgbClr val="232323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242B873-36A1-9A94-157D-C7D2F56C1E74}"/>
              </a:ext>
            </a:extLst>
          </p:cNvPr>
          <p:cNvSpPr txBox="1">
            <a:spLocks/>
          </p:cNvSpPr>
          <p:nvPr/>
        </p:nvSpPr>
        <p:spPr>
          <a:xfrm>
            <a:off x="471468" y="6173787"/>
            <a:ext cx="1601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/>
              <a:t>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uiExpand="1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Section 523 and 502/504 Regulations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13" y="1417766"/>
            <a:ext cx="6057044" cy="448062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Section 523 Mutual Self-Help Housing</a:t>
            </a:r>
            <a:endParaRPr lang="en-US" sz="1600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7 Code of Federal Regulations (CFR) 1944 , subpart I</a:t>
            </a: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Rural Development Instruction 1944-I</a:t>
            </a:r>
            <a:endParaRPr lang="en-US" dirty="0"/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Uniform Guidance 2 CFR 200</a:t>
            </a:r>
            <a:endParaRPr lang="en-US" sz="1600" b="1" dirty="0">
              <a:ea typeface="Meiryo UI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ea typeface="Meiryo UI"/>
              </a:rPr>
              <a:t>Section 502/504 Program Regulations</a:t>
            </a:r>
            <a:endParaRPr lang="en-US" sz="1600" b="1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Handbook 1-3550</a:t>
            </a: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b="1" dirty="0">
                <a:ea typeface="Meiryo UI"/>
              </a:rPr>
              <a:t>7 </a:t>
            </a:r>
            <a:r>
              <a:rPr lang="en-US" sz="1600" dirty="0">
                <a:ea typeface="Meiryo UI"/>
              </a:rPr>
              <a:t>CFR </a:t>
            </a:r>
            <a:r>
              <a:rPr lang="en-US" sz="1600" b="1" dirty="0">
                <a:ea typeface="Meiryo UI"/>
              </a:rPr>
              <a:t>3550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ea typeface="Meiryo UI"/>
              </a:rPr>
              <a:t>Additional Guidance</a:t>
            </a:r>
            <a:endParaRPr lang="en-US" sz="1600" b="1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Administrative Notices</a:t>
            </a:r>
            <a:endParaRPr lang="en-US" sz="1600" b="1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Unnumbered Letters</a:t>
            </a:r>
            <a:endParaRPr lang="en-US" sz="1600" b="1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Procedure Notices</a:t>
            </a:r>
            <a:endParaRPr lang="en-US" sz="1600" b="1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endParaRPr lang="en-US" sz="160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endParaRPr lang="en-US" sz="1600">
              <a:ea typeface="Meiryo UI"/>
            </a:endParaRPr>
          </a:p>
          <a:p>
            <a:pPr lvl="4"/>
            <a:endParaRPr lang="en-US" sz="2400" b="1" u="sng">
              <a:ea typeface="Meiryo U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923F-7AA9-39BC-F06E-C3850DA172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79DDA-DDAB-1769-06A7-52AED1396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4" name="Picture 3" descr="A sign with a arrow pointing to the right&#10;&#10;Description automatically generated">
            <a:extLst>
              <a:ext uri="{FF2B5EF4-FFF2-40B4-BE49-F238E27FC236}">
                <a16:creationId xmlns:a16="http://schemas.microsoft.com/office/drawing/2014/main" id="{FDBD5BFC-3935-C1C5-34D5-CAE1B94E0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96457" y="2197056"/>
            <a:ext cx="4657725" cy="3097530"/>
          </a:xfrm>
          <a:prstGeom prst="rect">
            <a:avLst/>
          </a:prstGeom>
          <a:ln w="228600" cap="sq" cmpd="thickThin">
            <a:solidFill>
              <a:schemeClr val="tx1">
                <a:lumMod val="10000"/>
                <a:lumOff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74176818"/>
      </p:ext>
    </p:extLst>
  </p:cSld>
  <p:clrMapOvr>
    <a:masterClrMapping/>
  </p:clrMapOvr>
  <p:transition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13" y="1639615"/>
            <a:ext cx="4358472" cy="4537348"/>
          </a:xfrm>
        </p:spPr>
        <p:txBody>
          <a:bodyPr>
            <a:normAutofit/>
          </a:bodyPr>
          <a:lstStyle/>
          <a:p>
            <a:r>
              <a:rPr lang="en-US" sz="2400"/>
              <a:t>1944-I governs the self-help housing program. All grantees should read the regs! </a:t>
            </a:r>
          </a:p>
          <a:p>
            <a:r>
              <a:rPr lang="en-US">
                <a:hlinkClick r:id="rId3"/>
              </a:rPr>
              <a:t>https://www.rd.usda.gov/sites/default/files/1944i_0.pdf</a:t>
            </a:r>
            <a:endParaRPr lang="en-US"/>
          </a:p>
          <a:p>
            <a:endParaRPr lang="en-US"/>
          </a:p>
          <a:p>
            <a:pPr lvl="4">
              <a:buNone/>
            </a:pPr>
            <a:endParaRPr lang="en-US" sz="2400" b="1" u="s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923F-7AA9-39BC-F06E-C3850DA172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79DDA-DDAB-1769-06A7-52AED1396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AF73D-A9FF-4432-84A9-2F8EB6332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86" t="16998" r="41567" b="8714"/>
          <a:stretch/>
        </p:blipFill>
        <p:spPr>
          <a:xfrm>
            <a:off x="6413603" y="1360957"/>
            <a:ext cx="3955887" cy="5094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10000"/>
                <a:lumOff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85E7-D3ED-4FCE-B9ED-209F2DB3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 anchor="ctr">
            <a:noAutofit/>
          </a:bodyPr>
          <a:lstStyle/>
          <a:p>
            <a:r>
              <a:rPr lang="en-US" sz="3600"/>
              <a:t>Types of Self-Help Housing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D45F0-FDD1-4D41-A647-C3925633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66ACF-30BF-4E28-B221-47C56E86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FAECCE7-0798-4D72-A65C-F5B5F6C06BE0}" type="slidenum">
              <a:rPr lang="en-US" altLang="en-US" smtClean="0">
                <a:solidFill>
                  <a:srgbClr val="232323">
                    <a:lumMod val="90000"/>
                    <a:lumOff val="10000"/>
                  </a:srgbClr>
                </a:solidFill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altLang="en-US">
              <a:solidFill>
                <a:srgbClr val="232323">
                  <a:lumMod val="90000"/>
                  <a:lumOff val="10000"/>
                </a:srgbClr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416F3B1B-42CD-F652-0AB3-CB5E1FDA24A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44592200"/>
              </p:ext>
            </p:extLst>
          </p:nvPr>
        </p:nvGraphicFramePr>
        <p:xfrm>
          <a:off x="1285875" y="2066925"/>
          <a:ext cx="9610725" cy="363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22855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plant, outdoor, building, porch">
            <a:extLst>
              <a:ext uri="{FF2B5EF4-FFF2-40B4-BE49-F238E27FC236}">
                <a16:creationId xmlns:a16="http://schemas.microsoft.com/office/drawing/2014/main" id="{86F7F005-78AF-492A-BE55-8A5610E588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413" y="0"/>
            <a:ext cx="6094412" cy="685482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71D6587-8AF5-448C-83D4-C2E108C24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774" y="2814975"/>
            <a:ext cx="6769706" cy="1910972"/>
          </a:xfrm>
          <a:solidFill>
            <a:srgbClr val="AC4326"/>
          </a:solidFill>
        </p:spPr>
        <p:txBody>
          <a:bodyPr/>
          <a:lstStyle/>
          <a:p>
            <a:r>
              <a:rPr lang="en-US"/>
              <a:t>New Construction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06CFDBA-8935-4FC2-B439-E90EFC10140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2ECA2BA-98A9-44F9-9896-D3FC04AC97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fld id="{6E16B81F-97CD-4934-852B-F0AECFD05DB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97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Mutual Self-Help Housing - New Construction </a:t>
            </a:r>
          </a:p>
        </p:txBody>
      </p:sp>
      <p:sp>
        <p:nvSpPr>
          <p:cNvPr id="174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F9C2DC8-6D22-4D3F-B7A4-86C5EDC774C4}" type="slidenum">
              <a:rPr lang="en-US" altLang="en-US" sz="1200">
                <a:solidFill>
                  <a:srgbClr val="232323">
                    <a:lumMod val="90000"/>
                    <a:lumOff val="10000"/>
                  </a:srgb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15</a:t>
            </a:fld>
            <a:endParaRPr lang="en-US" altLang="en-US" sz="1200">
              <a:solidFill>
                <a:srgbClr val="232323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36917" y="1691136"/>
            <a:ext cx="10716883" cy="48338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Families work together in groups of 4-10</a:t>
            </a:r>
            <a:r>
              <a:rPr lang="en-US" altLang="en-US" sz="2400"/>
              <a:t> to build their home, contributing 65% of the labor tasks under the supervision of a construction supervisor as outlined in  Exhibit B-2.</a:t>
            </a:r>
            <a:endParaRPr lang="en-US" altLang="en-US" sz="2400" b="1">
              <a:ea typeface="Meiryo UI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Houses start and finish construction together</a:t>
            </a:r>
            <a:r>
              <a:rPr lang="en-US" altLang="en-US" sz="2400"/>
              <a:t>.</a:t>
            </a:r>
            <a:endParaRPr lang="en-US" altLang="en-US" sz="2400" b="1"/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No one moves in until </a:t>
            </a:r>
            <a:r>
              <a:rPr lang="en-US" altLang="en-US" sz="2400"/>
              <a:t>all </a:t>
            </a:r>
            <a:r>
              <a:rPr lang="en-US" altLang="en-US" sz="2400" b="1"/>
              <a:t>homes are finished and approved</a:t>
            </a:r>
            <a:r>
              <a:rPr lang="en-US" altLang="en-US" sz="2400"/>
              <a:t>.</a:t>
            </a:r>
            <a:endParaRPr lang="en-US" altLang="en-US" sz="2400" b="1">
              <a:ea typeface="Meiryo UI"/>
            </a:endParaRP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/>
              <a:t>Work is done by the participants in the evenings, on weekends and days off.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ea typeface="Meiryo UI"/>
              </a:rPr>
              <a:t>Self-help construction is a commitment of time and labor.</a:t>
            </a:r>
            <a:endParaRPr lang="en-US" altLang="en-US" sz="2400"/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urglass and a calendar">
            <a:extLst>
              <a:ext uri="{FF2B5EF4-FFF2-40B4-BE49-F238E27FC236}">
                <a16:creationId xmlns:a16="http://schemas.microsoft.com/office/drawing/2014/main" id="{E0C117E0-9BB5-6B7B-A6C0-4E80E127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1316736"/>
            <a:ext cx="8389165" cy="5038725"/>
          </a:xfrm>
          <a:prstGeom prst="rect">
            <a:avLst/>
          </a:prstGeom>
        </p:spPr>
      </p:pic>
      <p:sp>
        <p:nvSpPr>
          <p:cNvPr id="409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AB230A3-D216-4D93-900A-99E9F31858A2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304800"/>
            <a:ext cx="10028587" cy="9387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How long will it take to build the homes?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8680" y="1975104"/>
            <a:ext cx="5227320" cy="4381246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altLang="en-US" sz="2800"/>
              <a:t>The total process takes 11 to 16 months</a:t>
            </a:r>
          </a:p>
          <a:p>
            <a:pPr marL="457200" lvl="1" indent="-457200" eaLnBrk="1" hangingPunct="1">
              <a:lnSpc>
                <a:spcPct val="100000"/>
              </a:lnSpc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altLang="en-US" sz="2400" b="1"/>
              <a:t>3  to 4 months in pre-construction</a:t>
            </a:r>
          </a:p>
          <a:p>
            <a:pPr marL="457200" lvl="1" indent="-457200" eaLnBrk="1" hangingPunct="1">
              <a:lnSpc>
                <a:spcPct val="100000"/>
              </a:lnSpc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altLang="en-US" sz="2400" b="1"/>
              <a:t>8 to 12 months in construction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50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uiExpand="1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355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659F623-90A5-4501-9C26-84922792A789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204788"/>
            <a:ext cx="8153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Pre-Construction Tasks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3032" y="1566069"/>
            <a:ext cx="7086600" cy="4572000"/>
          </a:xfrm>
        </p:spPr>
        <p:txBody>
          <a:bodyPr>
            <a:normAutofit fontScale="55000" lnSpcReduction="20000"/>
          </a:bodyPr>
          <a:lstStyle/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Choosing house plans</a:t>
            </a:r>
          </a:p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Selecting building sites</a:t>
            </a:r>
          </a:p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Completing Rural </a:t>
            </a:r>
            <a:br>
              <a:rPr lang="en-US" altLang="en-US" sz="3600"/>
            </a:br>
            <a:r>
              <a:rPr lang="en-US" altLang="en-US" sz="3600"/>
              <a:t>Development paperwork </a:t>
            </a:r>
          </a:p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Waiting for loan approval</a:t>
            </a:r>
          </a:p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Participating in Pre-Construction Meetings—Key to success</a:t>
            </a:r>
          </a:p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Education</a:t>
            </a:r>
            <a:endParaRPr lang="en-US" altLang="en-US" sz="3800"/>
          </a:p>
        </p:txBody>
      </p:sp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85CD1E7-6820-8396-2911-7C3CF0A30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37020" y="1699192"/>
            <a:ext cx="5147518" cy="2196403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56A129-D513-4AE0-ABB5-1B4C66758329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304800"/>
            <a:ext cx="9799987" cy="115824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Family Labor Contribution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4662" y="1345311"/>
            <a:ext cx="10950321" cy="48078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/>
              <a:t>Families contribute as much labor as is required to complete ALL of the houses in the group</a:t>
            </a:r>
            <a:endParaRPr lang="en-US" sz="2000">
              <a:ea typeface="Meiryo UI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/>
              <a:t>Families must complete a minimum of 65% of the construction labor tasks</a:t>
            </a:r>
            <a:endParaRPr lang="en-US" sz="2000">
              <a:ea typeface="Meiryo UI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/>
              <a:t>Technical work such as foundation, plumbing, heating and electrical is subcontracted out</a:t>
            </a:r>
            <a:endParaRPr lang="en-US" sz="200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/>
              <a:t>Generally, each family contributes 30 to 35 hours each </a:t>
            </a:r>
            <a:r>
              <a:rPr lang="en-US" sz="2000"/>
              <a:t>week</a:t>
            </a:r>
            <a:endParaRPr lang="en-US" sz="200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/>
              <a:t>Family hours include the labor of either spouse </a:t>
            </a:r>
            <a:endParaRPr lang="en-US" sz="200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ea typeface="Meiryo UI"/>
              </a:rPr>
              <a:t>Volunteer labor is allowed with approval from USDA Rural Development</a:t>
            </a:r>
            <a:endParaRPr lang="en-US"/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400">
              <a:ea typeface="Meiryo UI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uiExpand="1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473" y="0"/>
            <a:ext cx="10624690" cy="14033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Mutual Self-Help Housing New Construction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E8A8D-B0FF-48F6-9D68-D5CD367C5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990" y="2946679"/>
            <a:ext cx="5058209" cy="964641"/>
          </a:xfrm>
        </p:spPr>
        <p:txBody>
          <a:bodyPr>
            <a:noAutofit/>
          </a:bodyPr>
          <a:lstStyle/>
          <a:p>
            <a:r>
              <a:rPr lang="en-US" sz="3200"/>
              <a:t>Exhibit B-2 </a:t>
            </a:r>
          </a:p>
        </p:txBody>
      </p:sp>
      <p:sp>
        <p:nvSpPr>
          <p:cNvPr id="194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56A129-D513-4AE0-ABB5-1B4C66758329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2758-36C4-43BB-80ED-54800CFA3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25" t="17259" r="40634" b="9411"/>
          <a:stretch/>
        </p:blipFill>
        <p:spPr>
          <a:xfrm>
            <a:off x="948801" y="1154698"/>
            <a:ext cx="3872639" cy="4893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10000"/>
                <a:lumOff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317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600"/>
              <a:t>T&amp;MA Contractors</a:t>
            </a:r>
          </a:p>
        </p:txBody>
      </p:sp>
      <p:pic>
        <p:nvPicPr>
          <p:cNvPr id="5" name="Content Placeholder 4" descr="A blue and red logo with a heart and arrow&#10;&#10;Description automatically generated">
            <a:extLst>
              <a:ext uri="{FF2B5EF4-FFF2-40B4-BE49-F238E27FC236}">
                <a16:creationId xmlns:a16="http://schemas.microsoft.com/office/drawing/2014/main" id="{2AC0337E-E2B0-F360-9509-9C7D9E171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184" y="2007938"/>
            <a:ext cx="4537075" cy="4537075"/>
          </a:xfrm>
        </p:spPr>
      </p:pic>
      <p:sp>
        <p:nvSpPr>
          <p:cNvPr id="614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3935A4-8151-4A12-AEF2-0387D8A07197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pic>
        <p:nvPicPr>
          <p:cNvPr id="7" name="Picture 6" descr="A green logo on a black background&#10;&#10;Description automatically generated">
            <a:extLst>
              <a:ext uri="{FF2B5EF4-FFF2-40B4-BE49-F238E27FC236}">
                <a16:creationId xmlns:a16="http://schemas.microsoft.com/office/drawing/2014/main" id="{06ED18FC-7144-88EA-88AC-703A0FEA2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9639" y="990426"/>
            <a:ext cx="6515113" cy="2606045"/>
          </a:xfrm>
          <a:prstGeom prst="rect">
            <a:avLst/>
          </a:prstGeom>
        </p:spPr>
      </p:pic>
      <p:pic>
        <p:nvPicPr>
          <p:cNvPr id="9" name="Picture 8" descr="A black background with orange and blue text&#10;&#10;Description automatically generated">
            <a:extLst>
              <a:ext uri="{FF2B5EF4-FFF2-40B4-BE49-F238E27FC236}">
                <a16:creationId xmlns:a16="http://schemas.microsoft.com/office/drawing/2014/main" id="{448AF432-C015-9FE1-BE88-CC711F3E9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570" y="1207471"/>
            <a:ext cx="5782068" cy="2606045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94C377E-D50B-B17A-F553-D6641E8414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625295"/>
              </p:ext>
            </p:extLst>
          </p:nvPr>
        </p:nvGraphicFramePr>
        <p:xfrm>
          <a:off x="98425" y="98425"/>
          <a:ext cx="5480050" cy="20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479616" imgH="204092" progId="Word.Document.12">
                  <p:embed/>
                </p:oleObj>
              </mc:Choice>
              <mc:Fallback>
                <p:oleObj name="Document" r:id="rId6" imgW="5479616" imgH="204092" progId="Word.Documen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94C377E-D50B-B17A-F553-D6641E8414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5480050" cy="204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A blue and white drawing of a house&#10;&#10;Description automatically generated">
            <a:extLst>
              <a:ext uri="{FF2B5EF4-FFF2-40B4-BE49-F238E27FC236}">
                <a16:creationId xmlns:a16="http://schemas.microsoft.com/office/drawing/2014/main" id="{FB8F65F6-A6CF-8B2E-544B-CCB3F9012C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72" y="3825307"/>
            <a:ext cx="4520256" cy="1619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F9D601-38C1-5104-23D6-0CF8ED1345FC}"/>
              </a:ext>
            </a:extLst>
          </p:cNvPr>
          <p:cNvSpPr txBox="1"/>
          <p:nvPr/>
        </p:nvSpPr>
        <p:spPr>
          <a:xfrm>
            <a:off x="6367663" y="5468139"/>
            <a:ext cx="4565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323E4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FLORIDA NON-PROFIT HOUSING, INC.</a:t>
            </a:r>
            <a:endParaRPr lang="en-US"/>
          </a:p>
        </p:txBody>
      </p:sp>
    </p:spTree>
  </p:cSld>
  <p:clrMapOvr>
    <a:masterClrMapping/>
  </p:clrMapOvr>
  <p:transition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728" y="529957"/>
            <a:ext cx="3277346" cy="5826393"/>
          </a:xfrm>
          <a:prstGeom prst="rect">
            <a:avLst/>
          </a:prstGeom>
          <a:ln w="2286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048" y="274320"/>
            <a:ext cx="7685131" cy="65836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sz="3200"/>
              <a:t>Some tasks participants can include:</a:t>
            </a:r>
          </a:p>
          <a:p>
            <a:pPr eaLnBrk="1" hangingPunct="1">
              <a:lnSpc>
                <a:spcPct val="100000"/>
              </a:lnSpc>
            </a:pPr>
            <a:endParaRPr lang="en-US" altLang="en-US" sz="1200"/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excavation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framing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setting of trusses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roofing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insulation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sheathing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siding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windows &amp; doors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drywall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painting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interior trim &amp; cabinets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flooring install       </a:t>
            </a:r>
          </a:p>
          <a:p>
            <a:pPr marL="914400" lvl="1" indent="-342900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landscaping</a:t>
            </a:r>
            <a:endParaRPr lang="en-US" altLang="en-US" sz="2400" b="1">
              <a:ea typeface="Meiryo U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BCC23B-E0A0-477E-9B11-8A57DAA7C6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09162-578F-6083-57D1-CFBBA1A114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plant, outdoor, building, porch">
            <a:extLst>
              <a:ext uri="{FF2B5EF4-FFF2-40B4-BE49-F238E27FC236}">
                <a16:creationId xmlns:a16="http://schemas.microsoft.com/office/drawing/2014/main" id="{86F7F005-78AF-492A-BE55-8A5610E588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413" y="0"/>
            <a:ext cx="6094412" cy="685482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71D6587-8AF5-448C-83D4-C2E108C24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774" y="2814974"/>
            <a:ext cx="6769706" cy="1960225"/>
          </a:xfrm>
          <a:solidFill>
            <a:srgbClr val="AC4326"/>
          </a:solidFill>
        </p:spPr>
        <p:txBody>
          <a:bodyPr/>
          <a:lstStyle/>
          <a:p>
            <a:r>
              <a:rPr lang="en-US"/>
              <a:t>Rehab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06CFDBA-8935-4FC2-B439-E90EFC10140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2ECA2BA-98A9-44F9-9896-D3FC04AC97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fld id="{6E16B81F-97CD-4934-852B-F0AECFD05DB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22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Self-Help Rehab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413" y="1639615"/>
            <a:ext cx="5971700" cy="45373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Self-Help Rehab is allowed in regulations.</a:t>
            </a:r>
          </a:p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Labor is not mutual. </a:t>
            </a:r>
            <a:endParaRPr lang="en-US" altLang="en-US" sz="2800">
              <a:ea typeface="Meiryo UI"/>
            </a:endParaRPr>
          </a:p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Acquisition Rehab or Owner-Occupied Rehab. </a:t>
            </a:r>
            <a:endParaRPr lang="en-US" altLang="en-US" sz="2800">
              <a:ea typeface="Meiryo UI"/>
            </a:endParaRPr>
          </a:p>
          <a:p>
            <a:pPr marL="1143000" lvl="3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300" b="1"/>
              <a:t>Either or a combination</a:t>
            </a:r>
          </a:p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Rehab grants can be combined with New Construction grants.</a:t>
            </a:r>
            <a:endParaRPr lang="en-US" altLang="en-US" sz="2800">
              <a:ea typeface="Meiryo UI"/>
            </a:endParaRPr>
          </a:p>
        </p:txBody>
      </p:sp>
      <p:pic>
        <p:nvPicPr>
          <p:cNvPr id="3" name="Picture 2" descr="A picture containing text, floor, remote, controller&#10;&#10;Description automatically generated">
            <a:extLst>
              <a:ext uri="{FF2B5EF4-FFF2-40B4-BE49-F238E27FC236}">
                <a16:creationId xmlns:a16="http://schemas.microsoft.com/office/drawing/2014/main" id="{FF3D976E-28F4-0352-3B48-F493D2BCA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11113" y="1974466"/>
            <a:ext cx="5047488" cy="3366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66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Elements of Rehab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47CB657-C84F-4991-AA41-49C9F6419A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9763" y="1639888"/>
            <a:ext cx="10904537" cy="4537075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altLang="en-US" sz="3000"/>
              <a:t>USDA RD recommends the homeowner contributes a minimum of 10 hours for every $1,000 on repairs not completed by subcontractors.     </a:t>
            </a:r>
          </a:p>
          <a:p>
            <a:pPr>
              <a:spcBef>
                <a:spcPts val="1200"/>
              </a:spcBef>
            </a:pPr>
            <a:r>
              <a:rPr lang="en-US" altLang="en-US" sz="3000"/>
              <a:t>Repairs will be completed over an 8-12 week period, though this may vary. </a:t>
            </a:r>
          </a:p>
          <a:p>
            <a:pPr>
              <a:spcBef>
                <a:spcPts val="1200"/>
              </a:spcBef>
            </a:pPr>
            <a:r>
              <a:rPr lang="en-US" altLang="en-US" sz="3000"/>
              <a:t>TA that is provided by the grantee includes:</a:t>
            </a:r>
          </a:p>
          <a:p>
            <a:pPr marL="1316038" lvl="1" indent="-4572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800" b="1"/>
              <a:t>Assisting with applying for funds</a:t>
            </a:r>
          </a:p>
          <a:p>
            <a:pPr marL="1316038" lvl="1" indent="-4572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800" b="1"/>
              <a:t>Training participants in tasks</a:t>
            </a:r>
          </a:p>
          <a:p>
            <a:pPr marL="1316038" lvl="1" indent="-4572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800" b="1"/>
              <a:t>Managing and paying bills</a:t>
            </a:r>
          </a:p>
        </p:txBody>
      </p:sp>
      <p:pic>
        <p:nvPicPr>
          <p:cNvPr id="11" name="Picture 10" descr="A picture containing table, floor, indoor, scissors&#10;&#10;Description automatically generated">
            <a:extLst>
              <a:ext uri="{FF2B5EF4-FFF2-40B4-BE49-F238E27FC236}">
                <a16:creationId xmlns:a16="http://schemas.microsoft.com/office/drawing/2014/main" id="{6A3C24B5-CF8E-4AA9-893C-172EFBB94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80300" y="4059966"/>
            <a:ext cx="3763548" cy="2116997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1204640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Elements of Repairs for Rehab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1973455-343C-409E-B5A5-DABE89291A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8051" y="1692287"/>
            <a:ext cx="10814644" cy="4537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Bef>
                <a:spcPts val="1200"/>
              </a:spcBef>
            </a:pPr>
            <a:r>
              <a:rPr lang="en-US" altLang="en-US" sz="2800"/>
              <a:t>Repairs </a:t>
            </a:r>
            <a:r>
              <a:rPr lang="en-US" altLang="en-US" sz="2400"/>
              <a:t>- Each home will be inspected on an individual basis with repairs that will vary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Health and safety repairs first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Energy efficiency issues next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Cosmetic issues last</a:t>
            </a:r>
          </a:p>
          <a:p>
            <a:pPr marL="166370" indent="-166370">
              <a:spcBef>
                <a:spcPts val="1200"/>
              </a:spcBef>
            </a:pPr>
            <a:r>
              <a:rPr lang="en-US" altLang="en-US" sz="1600">
                <a:solidFill>
                  <a:schemeClr val="accent2">
                    <a:lumMod val="75000"/>
                  </a:schemeClr>
                </a:solidFill>
              </a:rPr>
              <a:t>Tip-Seek homes constructed post January 1, 1978, that are structurally sound, but need improvements. Many homes built prior to 1978 were constructed using lead based paint as well as asbestos.</a:t>
            </a:r>
            <a:endParaRPr lang="en-US" altLang="en-US" sz="1600">
              <a:solidFill>
                <a:schemeClr val="accent2">
                  <a:lumMod val="75000"/>
                </a:schemeClr>
              </a:solidFill>
              <a:ea typeface="Meiryo UI"/>
            </a:endParaRPr>
          </a:p>
        </p:txBody>
      </p:sp>
      <p:pic>
        <p:nvPicPr>
          <p:cNvPr id="12" name="Content Placeholder 8" descr="A picture containing tool&#10;&#10;Description automatically generated">
            <a:extLst>
              <a:ext uri="{FF2B5EF4-FFF2-40B4-BE49-F238E27FC236}">
                <a16:creationId xmlns:a16="http://schemas.microsoft.com/office/drawing/2014/main" id="{20D3BEE1-F977-4658-800E-712F28CFC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79497" y="2887132"/>
            <a:ext cx="3283198" cy="217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273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Considerations for Selecting Self-Help Type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D9E5B96-5BA0-4CC5-9F0A-F88BAD38E6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9763" y="1414450"/>
            <a:ext cx="5155167" cy="4762514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spcBef>
                <a:spcPts val="1200"/>
              </a:spcBef>
            </a:pPr>
            <a:r>
              <a:rPr lang="en-US" altLang="en-US" sz="2800"/>
              <a:t>With USDA Approval, an organization may propose to do a mix of new construction and rehabilitation based on the local housing market and needs. </a:t>
            </a:r>
            <a:endParaRPr lang="en-US" altLang="en-US" sz="2200" b="1">
              <a:ea typeface="Meiryo UI"/>
            </a:endParaRPr>
          </a:p>
          <a:p>
            <a:pPr>
              <a:spcBef>
                <a:spcPts val="1200"/>
              </a:spcBef>
            </a:pPr>
            <a:r>
              <a:rPr lang="en-US" altLang="en-US" sz="2800"/>
              <a:t>When considering which type you may want to operate, consider this  list for guidance. </a:t>
            </a:r>
            <a:endParaRPr lang="en-US" altLang="en-US" sz="2800">
              <a:ea typeface="Meiryo UI"/>
            </a:endParaRPr>
          </a:p>
          <a:p>
            <a:pPr>
              <a:spcBef>
                <a:spcPts val="1200"/>
              </a:spcBef>
            </a:pPr>
            <a:r>
              <a:rPr lang="en-US" altLang="en-US" sz="2800"/>
              <a:t>Additionally, the Feasibility Handbook will provide valuable insight to assist your organization with making an informed decision. </a:t>
            </a:r>
            <a:endParaRPr lang="en-US" altLang="en-US" sz="2000">
              <a:ea typeface="Meiryo U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604E33-03BD-49C6-A37B-FC70CF1A4F07}"/>
              </a:ext>
            </a:extLst>
          </p:cNvPr>
          <p:cNvPicPr/>
          <p:nvPr/>
        </p:nvPicPr>
        <p:blipFill rotWithShape="1">
          <a:blip r:embed="rId3"/>
          <a:srcRect l="28846" t="16524" r="42468" b="57835"/>
          <a:stretch/>
        </p:blipFill>
        <p:spPr bwMode="auto">
          <a:xfrm>
            <a:off x="5794930" y="1594961"/>
            <a:ext cx="6053182" cy="4332122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884997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>
                <a:ea typeface="Meiryo UI"/>
              </a:rPr>
              <a:t>Program Comparison</a:t>
            </a:r>
            <a:endParaRPr lang="en-US" sz="360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7298271-5222-4DB0-B4F0-A4FC66AE6D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6821" y="1492484"/>
            <a:ext cx="5422834" cy="4537075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spcBef>
                <a:spcPts val="1200"/>
              </a:spcBef>
            </a:pPr>
            <a:r>
              <a:rPr lang="en-US" altLang="en-US" sz="2800"/>
              <a:t>Mutual </a:t>
            </a:r>
            <a:endParaRPr lang="en-US" altLang="en-US" sz="2400"/>
          </a:p>
          <a:p>
            <a:pPr marL="12573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Group labor of generally 4-10 families</a:t>
            </a:r>
          </a:p>
          <a:p>
            <a:pPr marL="12573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Contribute at least 65% labor</a:t>
            </a:r>
          </a:p>
          <a:p>
            <a:pPr marL="12573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Families move in at same   time</a:t>
            </a:r>
          </a:p>
          <a:p>
            <a:pPr marL="12573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Affordable</a:t>
            </a:r>
            <a:r>
              <a:rPr lang="en-US" altLang="en-US" sz="2200"/>
              <a:t> financing</a:t>
            </a:r>
            <a:endParaRPr lang="en-US" altLang="en-US" sz="2200" b="1"/>
          </a:p>
          <a:p>
            <a:pPr marL="12573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Contributes to stable economy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15D5081-9475-4F17-8A80-68FE5B03340B}"/>
              </a:ext>
            </a:extLst>
          </p:cNvPr>
          <p:cNvSpPr txBox="1">
            <a:spLocks/>
          </p:cNvSpPr>
          <p:nvPr/>
        </p:nvSpPr>
        <p:spPr>
          <a:xfrm>
            <a:off x="6091630" y="1415287"/>
            <a:ext cx="5536504" cy="46914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Tx/>
              <a:buNone/>
              <a:defRPr sz="1500" b="1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200"/>
              </a:spcBef>
            </a:pPr>
            <a:r>
              <a:rPr lang="en-US" altLang="en-US" sz="2200"/>
              <a:t>Rehab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1800" b="1"/>
              <a:t>No group labor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1800" b="1"/>
              <a:t>10 hours for every $1,000 in non contracted costs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b="1"/>
              <a:t>Families generally live in home during the rehab project</a:t>
            </a:r>
            <a:endParaRPr lang="en-US" sz="1800"/>
          </a:p>
        </p:txBody>
      </p:sp>
      <p:pic>
        <p:nvPicPr>
          <p:cNvPr id="13" name="Content Placeholder 8" descr="A picture containing tool&#10;&#10;Description automatically generated">
            <a:extLst>
              <a:ext uri="{FF2B5EF4-FFF2-40B4-BE49-F238E27FC236}">
                <a16:creationId xmlns:a16="http://schemas.microsoft.com/office/drawing/2014/main" id="{48BF827F-100C-4320-97D0-47D1BF356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98597" y="4785430"/>
            <a:ext cx="1975180" cy="12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05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8FB431-7E8D-4045-B10F-7C0B914C9E7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5008" y="323088"/>
            <a:ext cx="11107580" cy="957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Self-Help Technical Assistance Grant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272" y="1391905"/>
            <a:ext cx="10602072" cy="5157851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200">
                <a:solidFill>
                  <a:schemeClr val="tx2"/>
                </a:solidFill>
              </a:rPr>
              <a:t>Purpose: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4200">
                <a:solidFill>
                  <a:schemeClr val="tx2"/>
                </a:solidFill>
                <a:ea typeface="Meiryo UI"/>
              </a:rPr>
              <a:t>Provide technical assistance and supervision to low and very low-income families to construct, repair, and/or rehab a home. 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4200">
                <a:solidFill>
                  <a:srgbClr val="232323"/>
                </a:solidFill>
                <a:ea typeface="Meiryo UI"/>
              </a:rPr>
              <a:t>To</a:t>
            </a:r>
            <a:r>
              <a:rPr lang="en-US" altLang="en-US" sz="4200"/>
              <a:t> pay administrative costs associated with operating a self-help program.</a:t>
            </a:r>
            <a:endParaRPr lang="en-US" sz="4200">
              <a:ea typeface="Meiryo UI"/>
            </a:endParaRP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4200"/>
              <a:t>Generally, grants may not exceed 24 months. An extension of no more than 1 year may be granted if clearly justified. </a:t>
            </a:r>
            <a:endParaRPr lang="en-US" sz="4200">
              <a:ea typeface="Meiryo UI"/>
            </a:endParaRPr>
          </a:p>
          <a:p>
            <a:pPr marL="744220" lvl="1"/>
            <a:endParaRPr lang="en-US" sz="3200" i="1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/>
            <a:r>
              <a:rPr lang="en-US" sz="3200" i="1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https://www.rd.usda.gov/programs-services/single-family-housing-programs/mutual-self-help-housing-technical-assistance-grants</a:t>
            </a:r>
            <a:endParaRPr lang="en-US" sz="3200" i="1">
              <a:solidFill>
                <a:schemeClr val="accent1">
                  <a:lumMod val="75000"/>
                </a:schemeClr>
              </a:solidFill>
            </a:endParaRPr>
          </a:p>
          <a:p>
            <a:pPr marL="744220" lvl="1" eaLnBrk="1" hangingPunct="1"/>
            <a:endParaRPr lang="en-US" altLang="en-US" sz="3100" b="1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7186EB3-0600-409C-80C4-8954846F68C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9413" y="1615600"/>
            <a:ext cx="6479397" cy="42571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buFont typeface="Arial"/>
              <a:buChar char="•"/>
            </a:pPr>
            <a:r>
              <a:rPr lang="en-US" altLang="en-US" sz="2000"/>
              <a:t>501 C (3) Non-Profit </a:t>
            </a:r>
          </a:p>
          <a:p>
            <a:pPr marL="571500" indent="-571500">
              <a:buFont typeface="Arial"/>
              <a:buChar char="•"/>
            </a:pPr>
            <a:r>
              <a:rPr lang="en-US" altLang="en-US" sz="2000"/>
              <a:t>Housing Authority or Tribal Entity</a:t>
            </a:r>
          </a:p>
          <a:p>
            <a:pPr marL="571500" indent="-571500">
              <a:buFont typeface="Arial"/>
              <a:buChar char="•"/>
            </a:pPr>
            <a:r>
              <a:rPr lang="en-US" altLang="en-US" sz="2000"/>
              <a:t>Public Bodies</a:t>
            </a:r>
            <a:endParaRPr lang="en-US" sz="2000">
              <a:ea typeface="Meiryo UI"/>
            </a:endParaRPr>
          </a:p>
          <a:p>
            <a:pPr marL="571500" indent="-571500">
              <a:buFont typeface="Arial"/>
              <a:buChar char="•"/>
            </a:pPr>
            <a:r>
              <a:rPr lang="en-US" altLang="en-US" sz="2000"/>
              <a:t>Rural Areas as designated by USDA Rural Development.</a:t>
            </a:r>
            <a:endParaRPr lang="en-US" altLang="en-US" sz="2000">
              <a:ea typeface="Meiryo UI"/>
            </a:endParaRPr>
          </a:p>
          <a:p>
            <a:pPr marL="571500" indent="-571500">
              <a:buFont typeface="Arial"/>
              <a:buChar char="•"/>
            </a:pPr>
            <a:r>
              <a:rPr lang="en-US" altLang="en-US" sz="2000">
                <a:ea typeface="Meiryo UI"/>
              </a:rPr>
              <a:t>Meet Program Performance Goals.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en-US" sz="3600">
              <a:ea typeface="Meiryo UI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14626" y="554763"/>
            <a:ext cx="107183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en-US" sz="3200" b="1">
                <a:latin typeface="Meiryo UI"/>
                <a:ea typeface="Meiryo UI"/>
              </a:rPr>
              <a:t>Who Qualifies for a Grant and Requirements</a:t>
            </a:r>
            <a:endParaRPr lang="en-US" sz="4800" b="1">
              <a:latin typeface="Meiryo UI"/>
              <a:ea typeface="Meiryo UI"/>
            </a:endParaRPr>
          </a:p>
        </p:txBody>
      </p: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13D290B-5FC3-960F-815C-71B329B4C2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02364" y="1765050"/>
            <a:ext cx="3327899" cy="332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9647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uiExpand="1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8FB431-7E8D-4045-B10F-7C0B914C9E7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5008" y="323088"/>
            <a:ext cx="11107580" cy="957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Grant Amount for New Construction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231" y="1632376"/>
            <a:ext cx="9000555" cy="42298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>
                <a:solidFill>
                  <a:schemeClr val="tx2"/>
                </a:solidFill>
                <a:ea typeface="Meiryo UI"/>
              </a:rPr>
              <a:t>Determined by the number of homes to be built for new construction.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/>
              <a:t>New construction-typically 15% of the Equivalent Value of Modest Housing (EVMH) as determined by USDA Rural Development.</a:t>
            </a:r>
          </a:p>
          <a:p>
            <a:pPr lvl="2"/>
            <a:r>
              <a:rPr lang="en-US" altLang="en-US" sz="1600"/>
              <a:t>        EVMH X 15% = TA Cost X # of proposed homes = TA Grant Amount</a:t>
            </a:r>
            <a:endParaRPr lang="en-US">
              <a:ea typeface="Meiryo UI"/>
            </a:endParaRPr>
          </a:p>
          <a:p>
            <a:pPr marL="744220" lvl="1"/>
            <a:endParaRPr lang="en-US" sz="3200" i="1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/>
            <a:endParaRPr lang="en-US" sz="3200" i="1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 eaLnBrk="1" hangingPunct="1"/>
            <a:endParaRPr lang="en-US" altLang="en-US" sz="3100" b="1"/>
          </a:p>
        </p:txBody>
      </p:sp>
    </p:spTree>
    <p:extLst>
      <p:ext uri="{BB962C8B-B14F-4D97-AF65-F5344CB8AC3E}">
        <p14:creationId xmlns:p14="http://schemas.microsoft.com/office/powerpoint/2010/main" val="104867393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Drawing board with plans">
            <a:extLst>
              <a:ext uri="{FF2B5EF4-FFF2-40B4-BE49-F238E27FC236}">
                <a16:creationId xmlns:a16="http://schemas.microsoft.com/office/drawing/2014/main" id="{57347C71-A025-4239-BE2E-2992DCF014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0671" y="0"/>
            <a:ext cx="3000249" cy="3382963"/>
          </a:xfrm>
        </p:spPr>
      </p:pic>
      <p:sp>
        <p:nvSpPr>
          <p:cNvPr id="65" name="Title 64">
            <a:extLst>
              <a:ext uri="{FF2B5EF4-FFF2-40B4-BE49-F238E27FC236}">
                <a16:creationId xmlns:a16="http://schemas.microsoft.com/office/drawing/2014/main" id="{A02D195B-D3D3-425B-A077-63F32D78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656" y="279792"/>
            <a:ext cx="7777824" cy="986304"/>
          </a:xfrm>
        </p:spPr>
        <p:txBody>
          <a:bodyPr>
            <a:normAutofit/>
          </a:bodyPr>
          <a:lstStyle/>
          <a:p>
            <a:r>
              <a:rPr lang="en-US" sz="3600"/>
              <a:t>Agenda</a:t>
            </a:r>
          </a:p>
        </p:txBody>
      </p:sp>
      <p:pic>
        <p:nvPicPr>
          <p:cNvPr id="26" name="Picture Placeholder 25" descr="A building under construction">
            <a:extLst>
              <a:ext uri="{FF2B5EF4-FFF2-40B4-BE49-F238E27FC236}">
                <a16:creationId xmlns:a16="http://schemas.microsoft.com/office/drawing/2014/main" id="{2F81D125-F17E-48A1-A821-5FC214F1BF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997708" cy="3382963"/>
          </a:xfrm>
        </p:spPr>
      </p:pic>
      <p:pic>
        <p:nvPicPr>
          <p:cNvPr id="20" name="Picture Placeholder 19" descr="A picture containing a neighbourhood">
            <a:extLst>
              <a:ext uri="{FF2B5EF4-FFF2-40B4-BE49-F238E27FC236}">
                <a16:creationId xmlns:a16="http://schemas.microsoft.com/office/drawing/2014/main" id="{30AAD166-824C-4987-89B1-0277823B5C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75038"/>
            <a:ext cx="6096000" cy="3382962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A2EEAC-45AF-4B25-A661-594C6F81A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196" y="1432724"/>
            <a:ext cx="4817441" cy="45373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/>
              <a:t>Overview of Program</a:t>
            </a:r>
            <a:endParaRPr lang="en-US" sz="1600">
              <a:ea typeface="Meiryo UI"/>
            </a:endParaRPr>
          </a:p>
          <a:p>
            <a:r>
              <a:rPr lang="en-US" sz="1600"/>
              <a:t>New Construction</a:t>
            </a:r>
            <a:endParaRPr lang="en-US" sz="1600">
              <a:ea typeface="Meiryo UI"/>
            </a:endParaRPr>
          </a:p>
          <a:p>
            <a:r>
              <a:rPr lang="en-US" sz="1600"/>
              <a:t>Rehab</a:t>
            </a:r>
            <a:endParaRPr lang="en-US" sz="1600">
              <a:ea typeface="Meiryo UI"/>
            </a:endParaRPr>
          </a:p>
          <a:p>
            <a:r>
              <a:rPr lang="en-US" sz="1600">
                <a:ea typeface="Meiryo UI"/>
              </a:rPr>
              <a:t>Benefits</a:t>
            </a:r>
          </a:p>
          <a:p>
            <a:r>
              <a:rPr lang="en-US" sz="1600">
                <a:ea typeface="Meiryo UI"/>
              </a:rPr>
              <a:t>Guidance and Instruction</a:t>
            </a:r>
          </a:p>
          <a:p>
            <a:r>
              <a:rPr lang="en-US" sz="1600"/>
              <a:t>Grant Requirements / Application</a:t>
            </a:r>
            <a:endParaRPr lang="en-US" sz="1600">
              <a:ea typeface="Meiryo UI"/>
            </a:endParaRPr>
          </a:p>
          <a:p>
            <a:r>
              <a:rPr lang="en-US" sz="1600"/>
              <a:t>502 Loan Overview</a:t>
            </a:r>
            <a:endParaRPr lang="en-US" sz="1600">
              <a:ea typeface="Meiryo UI"/>
            </a:endParaRPr>
          </a:p>
          <a:p>
            <a:r>
              <a:rPr lang="en-US" sz="1600"/>
              <a:t>T&amp;MA Contractors</a:t>
            </a:r>
            <a:endParaRPr lang="en-US" sz="1600">
              <a:ea typeface="Meiryo UI"/>
            </a:endParaRPr>
          </a:p>
          <a:p>
            <a:r>
              <a:rPr lang="en-US" sz="1600"/>
              <a:t>What Now?</a:t>
            </a:r>
            <a:endParaRPr lang="en-US" sz="1600">
              <a:ea typeface="Meiryo UI"/>
            </a:endParaRP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1E41ABE-2085-4E21-B4B6-F01CB466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CA7AD1D2-7F7A-4686-920A-D4C71875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E20EFF4B-E35B-4DE6-97A9-05E54E649A15}" type="slidenum">
              <a:rPr lang="en-US" noProof="0" smtClean="0"/>
              <a:pPr lvl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7151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8FB431-7E8D-4045-B10F-7C0B914C9E7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5008" y="323088"/>
            <a:ext cx="11107580" cy="957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Grant Amount for Rehabilitation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1063" y="2032910"/>
            <a:ext cx="8166971" cy="3570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>
                <a:solidFill>
                  <a:schemeClr val="tx2"/>
                </a:solidFill>
                <a:ea typeface="Meiryo UI"/>
              </a:rPr>
              <a:t>Determined by the number of homes to be rehabilitated.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>
                <a:solidFill>
                  <a:srgbClr val="232323"/>
                </a:solidFill>
                <a:ea typeface="Meiryo UI"/>
              </a:rPr>
              <a:t>Rehabilitation-negotiated between the applicant and USDA Rural Development.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>
                <a:solidFill>
                  <a:srgbClr val="232323"/>
                </a:solidFill>
                <a:ea typeface="Meiryo UI"/>
              </a:rPr>
              <a:t>1 complete project = 1 EU.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endParaRPr lang="en-US">
              <a:ea typeface="Meiryo UI"/>
            </a:endParaRPr>
          </a:p>
          <a:p>
            <a:pPr marL="571500" indent="-571500">
              <a:buFont typeface="Arial" panose="05000000000000000000" pitchFamily="2" charset="2"/>
              <a:buChar char="•"/>
            </a:pPr>
            <a:endParaRPr lang="en-US">
              <a:ea typeface="Meiryo UI"/>
            </a:endParaRPr>
          </a:p>
          <a:p>
            <a:pPr marL="744220" lvl="1"/>
            <a:endParaRPr lang="en-US" sz="3200" i="1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/>
            <a:endParaRPr lang="en-US" sz="3200" i="1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 eaLnBrk="1" hangingPunct="1"/>
            <a:endParaRPr lang="en-US" altLang="en-US" sz="3100" b="1"/>
          </a:p>
        </p:txBody>
      </p:sp>
    </p:spTree>
    <p:extLst>
      <p:ext uri="{BB962C8B-B14F-4D97-AF65-F5344CB8AC3E}">
        <p14:creationId xmlns:p14="http://schemas.microsoft.com/office/powerpoint/2010/main" val="207074579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Title 1">
            <a:extLst>
              <a:ext uri="{FF2B5EF4-FFF2-40B4-BE49-F238E27FC236}">
                <a16:creationId xmlns:a16="http://schemas.microsoft.com/office/drawing/2014/main" id="{82170E26-C840-5947-9B7A-7B18224C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>
            <a:normAutofit/>
          </a:bodyPr>
          <a:lstStyle/>
          <a:p>
            <a:r>
              <a:rPr lang="en-US" sz="3200"/>
              <a:t>Use of TA Grant Funds</a:t>
            </a:r>
          </a:p>
        </p:txBody>
      </p:sp>
      <p:sp>
        <p:nvSpPr>
          <p:cNvPr id="34829" name="Slide Number Placeholder 4">
            <a:extLst>
              <a:ext uri="{FF2B5EF4-FFF2-40B4-BE49-F238E27FC236}">
                <a16:creationId xmlns:a16="http://schemas.microsoft.com/office/drawing/2014/main" id="{352C92A4-2094-3770-EE6A-29EF345F8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EB9723-A8A2-4768-9FCE-9B42EC8DE727}" type="slidenum">
              <a:rPr lang="en-US" altLang="en-US"/>
              <a:pPr>
                <a:spcAft>
                  <a:spcPts val="600"/>
                </a:spcAft>
                <a:defRPr/>
              </a:pPr>
              <a:t>31</a:t>
            </a:fld>
            <a:endParaRPr lang="en-US" altLang="en-US"/>
          </a:p>
        </p:txBody>
      </p:sp>
      <p:graphicFrame>
        <p:nvGraphicFramePr>
          <p:cNvPr id="34821" name="Rectangle 3">
            <a:extLst>
              <a:ext uri="{FF2B5EF4-FFF2-40B4-BE49-F238E27FC236}">
                <a16:creationId xmlns:a16="http://schemas.microsoft.com/office/drawing/2014/main" id="{CD8D0ECA-8E09-8C50-1CE0-E258990EC7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793438"/>
              </p:ext>
            </p:extLst>
          </p:nvPr>
        </p:nvGraphicFramePr>
        <p:xfrm>
          <a:off x="648153" y="1383740"/>
          <a:ext cx="10904435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CDA95E-D401-BCAA-DCBF-DC351B9493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</p:spTree>
  </p:cSld>
  <p:clrMapOvr>
    <a:masterClrMapping/>
  </p:clrMapOvr>
  <p:transition>
    <p:strips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7186EB3-0600-409C-80C4-8954846F68C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3173" y="1427747"/>
            <a:ext cx="9478846" cy="48754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buFont typeface="Arial"/>
              <a:buChar char="•"/>
            </a:pPr>
            <a:r>
              <a:rPr lang="en-US" altLang="en-US" sz="2000"/>
              <a:t>Ability to communicate and coordinate objectives and goals with funding sources</a:t>
            </a:r>
            <a:endParaRPr lang="en-US" sz="2000">
              <a:ea typeface="Meiryo UI"/>
            </a:endParaRPr>
          </a:p>
          <a:p>
            <a:pPr marL="571500" indent="-571500">
              <a:buFont typeface="Arial"/>
              <a:buChar char="•"/>
            </a:pPr>
            <a:r>
              <a:rPr lang="en-US" altLang="en-US" sz="2000"/>
              <a:t>Knowledge to identify housing needs of low and very low-income families in the area to be served</a:t>
            </a:r>
            <a:endParaRPr lang="en-US" altLang="en-US" sz="2000">
              <a:ea typeface="Meiryo UI"/>
            </a:endParaRPr>
          </a:p>
          <a:p>
            <a:pPr marL="571500" indent="-571500">
              <a:buFont typeface="Arial"/>
              <a:buChar char="•"/>
            </a:pPr>
            <a:r>
              <a:rPr lang="en-US" altLang="en-US" sz="2000"/>
              <a:t>Understand the agency mission</a:t>
            </a:r>
            <a:endParaRPr lang="en-US" altLang="en-US" sz="2000">
              <a:ea typeface="Meiryo UI"/>
            </a:endParaRPr>
          </a:p>
          <a:p>
            <a:pPr marL="571500" indent="-571500">
              <a:buFont typeface="Arial"/>
              <a:buChar char="•"/>
            </a:pPr>
            <a:r>
              <a:rPr lang="en-US" altLang="en-US" sz="2000">
                <a:ea typeface="Meiryo UI"/>
              </a:rPr>
              <a:t>Strong leadership and management</a:t>
            </a:r>
          </a:p>
          <a:p>
            <a:pPr marL="571500" indent="-571500">
              <a:buFont typeface="Arial"/>
              <a:buChar char="•"/>
            </a:pPr>
            <a:r>
              <a:rPr lang="en-US" altLang="en-US" sz="2000">
                <a:ea typeface="Meiryo UI"/>
              </a:rPr>
              <a:t>Talent to motivate participating families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en-US" sz="3600">
              <a:ea typeface="Meiryo UI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14626" y="554763"/>
            <a:ext cx="107183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en-US" sz="3200" b="1">
                <a:latin typeface="Meiryo UI"/>
                <a:ea typeface="Meiryo UI"/>
              </a:rPr>
              <a:t>Skills Needed to Operate a Successful Program</a:t>
            </a:r>
            <a:endParaRPr lang="en-US" sz="4800" b="1">
              <a:latin typeface="Meiryo UI"/>
              <a:ea typeface="Meiryo U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91A1D2-CC5A-4F8A-89B0-A2F51A1DEA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68845" y="3877306"/>
            <a:ext cx="3383743" cy="2236783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uiExpand="1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CC0B-5743-4072-B66D-8CBA5C91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 anchor="ctr">
            <a:normAutofit fontScale="90000"/>
          </a:bodyPr>
          <a:lstStyle/>
          <a:p>
            <a:r>
              <a:rPr lang="en-US" sz="3600"/>
              <a:t>Typical Staffing 1944.405 (h)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D9AE0-1822-40A8-BB35-220EFD5AB9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25311-AFB6-4B01-9CC9-97A2CFB3AF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07939" y="6356350"/>
            <a:ext cx="8446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FAECCE7-0798-4D72-A65C-F5B5F6C06BE0}" type="slidenum">
              <a:rPr lang="en-US" altLang="en-US" smtClean="0"/>
              <a:pPr>
                <a:spcAft>
                  <a:spcPts val="600"/>
                </a:spcAft>
                <a:defRPr/>
              </a:pPr>
              <a:t>33</a:t>
            </a:fld>
            <a:endParaRPr lang="en-US" alt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D9880E3-7920-47CF-8137-356A7A8F77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871281"/>
              </p:ext>
            </p:extLst>
          </p:nvPr>
        </p:nvGraphicFramePr>
        <p:xfrm>
          <a:off x="639412" y="1567728"/>
          <a:ext cx="10904435" cy="4537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3186130"/>
      </p:ext>
    </p:extLst>
  </p:cSld>
  <p:clrMapOvr>
    <a:masterClrMapping/>
  </p:clrMapOvr>
  <p:transition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7186EB3-0600-409C-80C4-8954846F68C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14626" y="554763"/>
            <a:ext cx="107183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en-US" sz="3200" b="1">
                <a:latin typeface="Meiryo UI"/>
                <a:ea typeface="Meiryo UI"/>
              </a:rPr>
              <a:t>Additional Self-Help Staffing Titles </a:t>
            </a:r>
            <a:endParaRPr lang="en-US" sz="4800" b="1">
              <a:latin typeface="Meiryo UI"/>
              <a:ea typeface="Meiryo U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C651BD-2378-4341-A850-D5C4A93F0A3C}"/>
              </a:ext>
            </a:extLst>
          </p:cNvPr>
          <p:cNvPicPr/>
          <p:nvPr/>
        </p:nvPicPr>
        <p:blipFill rotWithShape="1">
          <a:blip r:embed="rId3"/>
          <a:srcRect l="31891" t="23362" r="44070" b="54985"/>
          <a:stretch/>
        </p:blipFill>
        <p:spPr bwMode="auto">
          <a:xfrm>
            <a:off x="1903929" y="1710591"/>
            <a:ext cx="8135153" cy="4338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4459252"/>
      </p:ext>
    </p:extLst>
  </p:cSld>
  <p:clrMapOvr>
    <a:masterClrMapping/>
  </p:clrMapOvr>
  <p:transition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BCB1DEF-582B-4FC9-B123-A12DDCA5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11602498" cy="986304"/>
          </a:xfrm>
        </p:spPr>
        <p:txBody>
          <a:bodyPr>
            <a:normAutofit/>
          </a:bodyPr>
          <a:lstStyle/>
          <a:p>
            <a:r>
              <a:rPr lang="en-US" sz="3200"/>
              <a:t>Board of Directors Responsibilities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8D547-4C3A-4E98-9CF7-F54A7F8B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A6D02-F2AB-4912-8E7C-68B9E6CF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35</a:t>
            </a:fld>
            <a:endParaRPr lang="en-US" noProof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719B073-6987-40CD-913A-003DA7BE0E3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4168" b="14168"/>
          <a:stretch>
            <a:fillRect/>
          </a:stretch>
        </p:blipFill>
        <p:spPr>
          <a:xfrm>
            <a:off x="6854484" y="2594839"/>
            <a:ext cx="5095346" cy="2431317"/>
          </a:xfrm>
          <a:prstGeom prst="rect">
            <a:avLst/>
          </a:prstGeom>
          <a:ln w="1270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CE003E02-D797-4867-8813-81DE5B5C9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3" y="1654175"/>
            <a:ext cx="6291262" cy="4537075"/>
          </a:xfrm>
        </p:spPr>
        <p:txBody>
          <a:bodyPr>
            <a:normAutofit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Organization oversight</a:t>
            </a:r>
          </a:p>
          <a:p>
            <a:pPr marL="1030288" indent="-457200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/>
              <a:t>Financial management</a:t>
            </a:r>
          </a:p>
          <a:p>
            <a:pPr marL="1030288" indent="-457200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/>
              <a:t>Policies and Procedures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Mission and Strategic Plan</a:t>
            </a:r>
            <a:endParaRPr lang="en-US" altLang="en-US" sz="28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Knowledge of programs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Authorized program representative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Provides annual evaluation</a:t>
            </a:r>
          </a:p>
        </p:txBody>
      </p:sp>
    </p:spTree>
    <p:extLst>
      <p:ext uri="{BB962C8B-B14F-4D97-AF65-F5344CB8AC3E}">
        <p14:creationId xmlns:p14="http://schemas.microsoft.com/office/powerpoint/2010/main" val="2904496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BCB1DEF-582B-4FC9-B123-A12DDCA5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7777823" cy="986304"/>
          </a:xfrm>
        </p:spPr>
        <p:txBody>
          <a:bodyPr>
            <a:normAutofit/>
          </a:bodyPr>
          <a:lstStyle/>
          <a:p>
            <a:r>
              <a:rPr lang="en-US" sz="3200"/>
              <a:t>Grantee Responsibilities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18C5606-8E3D-48B1-A5B2-3FACEBEDC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53479"/>
            <a:ext cx="6291107" cy="4537348"/>
          </a:xfrm>
        </p:spPr>
        <p:txBody>
          <a:bodyPr>
            <a:normAutofit fontScale="92500" lnSpcReduction="10000"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Recruiting participants </a:t>
            </a:r>
            <a:r>
              <a:rPr lang="en-US" altLang="en-US" sz="2000"/>
              <a:t>(40% very low income)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Conducting construction and pre-construction meetings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Locating suitable building sites or homes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Selecting house plans or Determining repairs to be made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Preparing cost estimates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8D547-4C3A-4E98-9CF7-F54A7F8B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pic>
        <p:nvPicPr>
          <p:cNvPr id="19" name="Picture Placeholder 18" descr="A picture containing building, outdoor, construction">
            <a:extLst>
              <a:ext uri="{FF2B5EF4-FFF2-40B4-BE49-F238E27FC236}">
                <a16:creationId xmlns:a16="http://schemas.microsoft.com/office/drawing/2014/main" id="{A22AFFA2-2E0F-48A8-9716-82CED2603D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6867" y="0"/>
            <a:ext cx="4665133" cy="2222500"/>
          </a:xfrm>
        </p:spPr>
      </p:pic>
      <p:pic>
        <p:nvPicPr>
          <p:cNvPr id="41" name="Picture Placeholder 40" descr="A close-up of a person's hand holding a piece of wood">
            <a:extLst>
              <a:ext uri="{FF2B5EF4-FFF2-40B4-BE49-F238E27FC236}">
                <a16:creationId xmlns:a16="http://schemas.microsoft.com/office/drawing/2014/main" id="{640B9B52-3518-4B26-8977-6405BA4345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656" y="2316047"/>
            <a:ext cx="4657725" cy="2222500"/>
          </a:xfrm>
        </p:spPr>
      </p:pic>
      <p:pic>
        <p:nvPicPr>
          <p:cNvPr id="43" name="Picture Placeholder 42" descr="A silver key on a blueprint">
            <a:extLst>
              <a:ext uri="{FF2B5EF4-FFF2-40B4-BE49-F238E27FC236}">
                <a16:creationId xmlns:a16="http://schemas.microsoft.com/office/drawing/2014/main" id="{3C1D029A-2E20-486A-9A85-3AC2619CD6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939" y="4634050"/>
            <a:ext cx="4657725" cy="2222500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A6D02-F2AB-4912-8E7C-68B9E6CF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36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2705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40664" y="1362456"/>
            <a:ext cx="9622536" cy="488594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Assisting participants in applying for a 502 loan or other funding.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Subcontracting work on the participants’ behalf.</a:t>
            </a:r>
            <a:endParaRPr lang="en-US" altLang="en-US" sz="2800">
              <a:ea typeface="Meiryo UI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Supervising and training participants in the construction/repair of homes.</a:t>
            </a:r>
            <a:endParaRPr lang="en-US" altLang="en-US" sz="2800">
              <a:ea typeface="Meiryo UI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Supervising the participants’ 502 or 504 funds (or other).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Attend Quarterly Review meetings.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801A12-977D-6072-EB99-3CA0C2E901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6CEF0-4885-5A98-5149-6913F185B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5BEE61-E17D-4D5C-A078-2BE83055B0C2}"/>
              </a:ext>
            </a:extLst>
          </p:cNvPr>
          <p:cNvSpPr/>
          <p:nvPr/>
        </p:nvSpPr>
        <p:spPr>
          <a:xfrm>
            <a:off x="639413" y="431319"/>
            <a:ext cx="5884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150">
                <a:solidFill>
                  <a:srgbClr val="232323"/>
                </a:solidFill>
                <a:ea typeface="+mj-ea"/>
                <a:cs typeface="+mj-cs"/>
              </a:rPr>
              <a:t>Grantee Responsibilities</a:t>
            </a:r>
            <a:endParaRPr lang="en-U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uiExpand="1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BCB1DEF-582B-4FC9-B123-A12DDCA5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09" y="136525"/>
            <a:ext cx="11591382" cy="986304"/>
          </a:xfrm>
        </p:spPr>
        <p:txBody>
          <a:bodyPr>
            <a:normAutofit/>
          </a:bodyPr>
          <a:lstStyle/>
          <a:p>
            <a:r>
              <a:rPr lang="en-US" sz="3200"/>
              <a:t>USDA Rural Development’s Responsibilities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18C5606-8E3D-48B1-A5B2-3FACEBEDC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51" y="1640357"/>
            <a:ext cx="6291107" cy="4155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Determine loan eligibility</a:t>
            </a:r>
            <a:r>
              <a:rPr lang="en-US" altLang="en-US" sz="2800"/>
              <a:t>.</a:t>
            </a:r>
            <a:endParaRPr lang="en-US" altLang="en-US" sz="2000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Review and Process 523, 504, and 502 Funds</a:t>
            </a:r>
            <a:r>
              <a:rPr lang="en-US" altLang="en-US" sz="2800"/>
              <a:t>.</a:t>
            </a:r>
            <a:endParaRPr lang="en-US" altLang="en-US" sz="2800" b="1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Quarterly Reviews</a:t>
            </a:r>
            <a:r>
              <a:rPr lang="en-US" altLang="en-US" sz="2800"/>
              <a:t>.</a:t>
            </a:r>
            <a:endParaRPr lang="en-US" altLang="en-US" sz="28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Grant Evaluation</a:t>
            </a:r>
            <a:r>
              <a:rPr lang="en-US" altLang="en-US" sz="2800"/>
              <a:t>.</a:t>
            </a:r>
            <a:endParaRPr lang="en-US" altLang="en-US" sz="28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Review grant close-out reports and activity</a:t>
            </a:r>
            <a:r>
              <a:rPr lang="en-US" altLang="en-US" sz="2800"/>
              <a:t>.</a:t>
            </a:r>
            <a:endParaRPr lang="en-US" altLang="en-US" sz="2800" b="1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8D547-4C3A-4E98-9CF7-F54A7F8B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A6D02-F2AB-4912-8E7C-68B9E6CF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38</a:t>
            </a:fld>
            <a:endParaRPr lang="en-US" noProof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8BFA23-E3A6-4B4E-976E-C6987FA8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49361" y="1455597"/>
            <a:ext cx="3301483" cy="2204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66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AB6382-9C52-413D-B8F8-AD7CEBEAEF2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005071" y="3940945"/>
            <a:ext cx="1886620" cy="18545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2B7D13-AFCA-4684-B8BE-EB128BDE9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096000" y="4228113"/>
            <a:ext cx="3627365" cy="15673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8217FF3-6CAA-47AA-B9E0-3CBA820487EA}"/>
              </a:ext>
            </a:extLst>
          </p:cNvPr>
          <p:cNvSpPr txBox="1"/>
          <p:nvPr/>
        </p:nvSpPr>
        <p:spPr>
          <a:xfrm>
            <a:off x="1465643" y="8390055"/>
            <a:ext cx="7715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researchleap.com/interconnection-achieved-level-return-equity-evaluation-scale-kraliceks-model/eva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171118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BCB1DEF-582B-4FC9-B123-A12DDCA5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7779237" cy="986304"/>
          </a:xfrm>
        </p:spPr>
        <p:txBody>
          <a:bodyPr>
            <a:normAutofit/>
          </a:bodyPr>
          <a:lstStyle/>
          <a:p>
            <a:r>
              <a:rPr lang="en-US" sz="3200"/>
              <a:t>Participant Responsibilities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18C5606-8E3D-48B1-A5B2-3FACEBEDC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30" y="1415484"/>
            <a:ext cx="6291107" cy="47974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 b="1"/>
              <a:t>Commit to and Provide 65% labor of the construction</a:t>
            </a:r>
            <a:r>
              <a:rPr lang="en-US" altLang="en-US" sz="2000"/>
              <a:t>.</a:t>
            </a:r>
            <a:endParaRPr lang="en-US" altLang="en-US" sz="20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/>
              <a:t>Build in groups of generally 4-10 families.</a:t>
            </a:r>
            <a:endParaRPr lang="en-US" altLang="en-US" sz="2000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 b="1"/>
              <a:t>Select house plans</a:t>
            </a:r>
            <a:r>
              <a:rPr lang="en-US" altLang="en-US" sz="2000"/>
              <a:t>.</a:t>
            </a:r>
            <a:endParaRPr lang="en-US" altLang="en-US" sz="2000" b="1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 b="1"/>
              <a:t>Work on all homes in the build group</a:t>
            </a:r>
            <a:r>
              <a:rPr lang="en-US" altLang="en-US" sz="2000"/>
              <a:t>.</a:t>
            </a:r>
            <a:endParaRPr lang="en-US" altLang="en-US" sz="20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 b="1"/>
              <a:t>Willingness to learn construction tasks</a:t>
            </a:r>
            <a:r>
              <a:rPr lang="en-US" altLang="en-US" sz="2000"/>
              <a:t>.</a:t>
            </a:r>
            <a:endParaRPr lang="en-US" altLang="en-US" sz="20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 b="1"/>
              <a:t>Follow the guidance of the Membership Agreement</a:t>
            </a:r>
            <a:r>
              <a:rPr lang="en-US" altLang="en-US" sz="2000"/>
              <a:t>.</a:t>
            </a:r>
            <a:endParaRPr lang="en-US" altLang="en-US" sz="20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/>
              <a:t>Need affordable housing-Home is a HIGH PRIORITY.</a:t>
            </a:r>
            <a:endParaRPr lang="en-US" altLang="en-US" sz="2000" b="1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8D547-4C3A-4E98-9CF7-F54A7F8B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pic>
        <p:nvPicPr>
          <p:cNvPr id="19" name="Picture Placeholder 18" descr="A picture containing building, outdoor, construction">
            <a:extLst>
              <a:ext uri="{FF2B5EF4-FFF2-40B4-BE49-F238E27FC236}">
                <a16:creationId xmlns:a16="http://schemas.microsoft.com/office/drawing/2014/main" id="{A22AFFA2-2E0F-48A8-9716-82CED2603D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6867" y="0"/>
            <a:ext cx="4665133" cy="2222500"/>
          </a:xfrm>
        </p:spPr>
      </p:pic>
      <p:pic>
        <p:nvPicPr>
          <p:cNvPr id="41" name="Picture Placeholder 40" descr="A close-up of a person's hand holding a piece of wood">
            <a:extLst>
              <a:ext uri="{FF2B5EF4-FFF2-40B4-BE49-F238E27FC236}">
                <a16:creationId xmlns:a16="http://schemas.microsoft.com/office/drawing/2014/main" id="{640B9B52-3518-4B26-8977-6405BA4345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656" y="2316047"/>
            <a:ext cx="4657725" cy="2222500"/>
          </a:xfrm>
        </p:spPr>
      </p:pic>
      <p:pic>
        <p:nvPicPr>
          <p:cNvPr id="43" name="Picture Placeholder 42" descr="A silver key on a blueprint">
            <a:extLst>
              <a:ext uri="{FF2B5EF4-FFF2-40B4-BE49-F238E27FC236}">
                <a16:creationId xmlns:a16="http://schemas.microsoft.com/office/drawing/2014/main" id="{3C1D029A-2E20-486A-9A85-3AC2619CD6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939" y="4634050"/>
            <a:ext cx="4657725" cy="2222500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A6D02-F2AB-4912-8E7C-68B9E6CF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39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65379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C76C4BB5-0EB6-4B98-B1D7-2E19EA16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08" y="1758950"/>
            <a:ext cx="5137112" cy="673405"/>
          </a:xfrm>
        </p:spPr>
        <p:txBody>
          <a:bodyPr/>
          <a:lstStyle/>
          <a:p>
            <a:r>
              <a:rPr lang="en-US"/>
              <a:t>What is Self-Help Housing?</a:t>
            </a:r>
          </a:p>
        </p:txBody>
      </p:sp>
      <p:pic>
        <p:nvPicPr>
          <p:cNvPr id="22" name="Picture Placeholder 21" descr="A close-up of a tool belt">
            <a:extLst>
              <a:ext uri="{FF2B5EF4-FFF2-40B4-BE49-F238E27FC236}">
                <a16:creationId xmlns:a16="http://schemas.microsoft.com/office/drawing/2014/main" id="{82BCEDAE-8874-4577-B951-45EFC78F53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12" y="663792"/>
            <a:ext cx="4814887" cy="2667000"/>
          </a:xfrm>
        </p:spPr>
      </p:pic>
      <p:pic>
        <p:nvPicPr>
          <p:cNvPr id="24" name="Picture Placeholder 23" descr="A picture containing person holding a hard hat">
            <a:extLst>
              <a:ext uri="{FF2B5EF4-FFF2-40B4-BE49-F238E27FC236}">
                <a16:creationId xmlns:a16="http://schemas.microsoft.com/office/drawing/2014/main" id="{C53AA002-1448-49B2-99CA-CD5F197B37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12" y="3631470"/>
            <a:ext cx="4814887" cy="2562738"/>
          </a:xfr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DEB60A9-E83F-4E10-810D-81BD3D66CD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2241" y="2365374"/>
            <a:ext cx="5136671" cy="263525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A method for low and very low-income households to achieve homeownership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Families working to build or repair their own homes</a:t>
            </a:r>
            <a:endParaRPr lang="en-US"/>
          </a:p>
          <a:p>
            <a:pPr marL="285750" indent="-285750" eaLnBrk="1" hangingPunct="1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Affordable financing</a:t>
            </a:r>
            <a:endParaRPr lang="en-US"/>
          </a:p>
          <a:p>
            <a:pPr marL="285750" indent="-285750" eaLnBrk="1" hangingPunct="1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A private, non-profit housing authority or tribal entity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7CA00DF-9757-4075-AC5C-3247AD04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95A6B2-5B5B-4D30-8E2E-0DA6CA78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E20EFF4B-E35B-4DE6-97A9-05E54E649A15}" type="slidenum">
              <a:rPr lang="en-US" noProof="0" smtClean="0"/>
              <a:pPr lvl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55857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B4C5-7A05-0B9A-3611-0D4E82F6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09728" tIns="109728" rIns="109728" bIns="91440" rtlCol="0" anchor="ctr">
            <a:noAutofit/>
          </a:bodyPr>
          <a:lstStyle/>
          <a:p>
            <a:r>
              <a:rPr lang="en-US" sz="3600">
                <a:ea typeface="Meiryo UI"/>
              </a:rPr>
              <a:t>Grant Performance Goals</a:t>
            </a:r>
            <a:br>
              <a:rPr lang="en-US" sz="3600">
                <a:ea typeface="Meiryo UI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60815-1A53-3F62-E884-665DF8777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1" y="1346735"/>
            <a:ext cx="8749288" cy="48302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ea typeface="Meiryo UI"/>
              </a:rPr>
              <a:t>Must meet 3 of 5 to earn Acceptable Rating 1944-I Exhibit 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a typeface="Meiryo UI"/>
              </a:rPr>
              <a:t>Assist the projected number of families in obtaining adequate housing (Production Goals).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a typeface="Meiryo UI"/>
              </a:rPr>
              <a:t>Assisting very low-income families (40% very low income).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a typeface="Meiryo UI"/>
              </a:rPr>
              <a:t>Meeting the family labor requirement in Exhibit B-2 (65% labor completed by the families).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a typeface="Meiryo UI"/>
              </a:rPr>
              <a:t>Meeting the projected Technical Assistance Cost.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a typeface="Meiryo UI"/>
              </a:rPr>
              <a:t>Meeting all other grant requirements.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8B1E4-660D-FD38-505E-D1B8CAFA4E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49C1F-A860-9BA8-3E79-CC6A2625E0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7EEBD7-F403-4493-B4C9-9B4F5E1AA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530366" y="1675051"/>
            <a:ext cx="2115052" cy="1390647"/>
          </a:xfrm>
          <a:prstGeom prst="rect">
            <a:avLst/>
          </a:prstGeom>
          <a:ln w="228600" cap="sq" cmpd="thickThin">
            <a:solidFill>
              <a:srgbClr val="99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C0976C-803C-4C8D-BBA9-AB86BFFAAA53}"/>
              </a:ext>
            </a:extLst>
          </p:cNvPr>
          <p:cNvSpPr txBox="1"/>
          <p:nvPr/>
        </p:nvSpPr>
        <p:spPr>
          <a:xfrm>
            <a:off x="7112039" y="6977642"/>
            <a:ext cx="41991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picpedia.org/chalkboard/g/goal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77121755"/>
      </p:ext>
    </p:extLst>
  </p:cSld>
  <p:clrMapOvr>
    <a:masterClrMapping/>
  </p:clrMapOvr>
  <p:transition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059E6-992C-4EB0-B5EB-EA08E4611AE8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82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48640" y="411480"/>
            <a:ext cx="10716768" cy="7589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USDA Rural Development Funds </a:t>
            </a:r>
          </a:p>
        </p:txBody>
      </p:sp>
      <p:sp>
        <p:nvSpPr>
          <p:cNvPr id="829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242066" y="1346516"/>
            <a:ext cx="5209794" cy="289928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altLang="en-US" sz="2400">
                <a:solidFill>
                  <a:schemeClr val="tx2"/>
                </a:solidFill>
              </a:rPr>
              <a:t>502/504 Funds</a:t>
            </a:r>
            <a:r>
              <a:rPr lang="en-US" altLang="en-US" sz="2400" b="1">
                <a:solidFill>
                  <a:schemeClr val="tx2"/>
                </a:solidFill>
              </a:rPr>
              <a:t>:</a:t>
            </a:r>
          </a:p>
          <a:p>
            <a:r>
              <a:rPr lang="en-US" altLang="en-US" sz="2400">
                <a:solidFill>
                  <a:schemeClr val="tx2"/>
                </a:solidFill>
                <a:ea typeface="Meiryo UI"/>
              </a:rPr>
              <a:t>Funds provided by USDA Rural Development for the families to finance the construction or rehab of their homes.</a:t>
            </a:r>
          </a:p>
        </p:txBody>
      </p:sp>
      <p:sp>
        <p:nvSpPr>
          <p:cNvPr id="4" name="Rectangle 1027">
            <a:extLst>
              <a:ext uri="{FF2B5EF4-FFF2-40B4-BE49-F238E27FC236}">
                <a16:creationId xmlns:a16="http://schemas.microsoft.com/office/drawing/2014/main" id="{D0C6B828-F6CB-DCF8-35DF-D51B6A64E355}"/>
              </a:ext>
            </a:extLst>
          </p:cNvPr>
          <p:cNvSpPr txBox="1">
            <a:spLocks noChangeArrowheads="1"/>
          </p:cNvSpPr>
          <p:nvPr/>
        </p:nvSpPr>
        <p:spPr>
          <a:xfrm>
            <a:off x="841269" y="1412938"/>
            <a:ext cx="4674348" cy="2963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Tx/>
              <a:buNone/>
              <a:defRPr sz="1500" b="1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</a:rPr>
              <a:t>523 Grant Funds:</a:t>
            </a:r>
          </a:p>
          <a:p>
            <a:r>
              <a:rPr lang="en-US" altLang="en-US" sz="2400"/>
              <a:t>Funds provided by USDA Rural Development to the Grantee to administer the Self-Help program.</a:t>
            </a:r>
            <a:endParaRPr lang="en-US" altLang="en-US" sz="2400">
              <a:ea typeface="Meiryo U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CF072-925E-4DE7-B487-929918EA5A2E}"/>
              </a:ext>
            </a:extLst>
          </p:cNvPr>
          <p:cNvPicPr/>
          <p:nvPr/>
        </p:nvPicPr>
        <p:blipFill rotWithShape="1">
          <a:blip r:embed="rId3"/>
          <a:srcRect l="29448" t="41841" r="42357" b="45432"/>
          <a:stretch/>
        </p:blipFill>
        <p:spPr bwMode="auto">
          <a:xfrm>
            <a:off x="2648262" y="4421885"/>
            <a:ext cx="6895476" cy="1848577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utoUpdateAnimBg="0"/>
      <p:bldP spid="4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059E6-992C-4EB0-B5EB-EA08E4611AE8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82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48640" y="411480"/>
            <a:ext cx="10716768" cy="7589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Financing</a:t>
            </a:r>
          </a:p>
        </p:txBody>
      </p:sp>
      <p:sp>
        <p:nvSpPr>
          <p:cNvPr id="829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8630" y="1464945"/>
            <a:ext cx="10924794" cy="48977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altLang="en-US" sz="1600">
                <a:solidFill>
                  <a:schemeClr val="tx2"/>
                </a:solidFill>
              </a:rPr>
              <a:t>New Construction and Acquisition Rehab - most common source of funding is  USDA Rural Development 502 Direct Loan</a:t>
            </a:r>
            <a:endParaRPr lang="en-US" sz="1600">
              <a:solidFill>
                <a:schemeClr val="tx2"/>
              </a:solidFill>
              <a:ea typeface="Meiryo UI"/>
            </a:endParaRP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altLang="en-US" sz="1600">
                <a:solidFill>
                  <a:schemeClr val="tx2"/>
                </a:solidFill>
                <a:ea typeface="Meiryo UI"/>
              </a:rPr>
              <a:t>Owner Occupied Rehab - most common source of funding is a USDA Rural Development 504 Loan and/or Grant</a:t>
            </a:r>
          </a:p>
          <a:p>
            <a:pPr lvl="2">
              <a:lnSpc>
                <a:spcPct val="100000"/>
              </a:lnSpc>
            </a:pPr>
            <a:endParaRPr lang="en-US" altLang="en-US" sz="1600" b="1">
              <a:solidFill>
                <a:schemeClr val="tx2"/>
              </a:solidFill>
              <a:ea typeface="Meiryo UI"/>
            </a:endParaRPr>
          </a:p>
          <a:p>
            <a:pPr marL="342900" lvl="2" indent="-342900">
              <a:lnSpc>
                <a:spcPct val="100000"/>
              </a:lnSpc>
              <a:buFont typeface="Arial"/>
              <a:buChar char="•"/>
            </a:pPr>
            <a:r>
              <a:rPr lang="en-US" altLang="en-US" sz="1600" b="1">
                <a:solidFill>
                  <a:schemeClr val="tx2"/>
                </a:solidFill>
                <a:ea typeface="Meiryo UI"/>
              </a:rPr>
              <a:t>Funding can be leveraged with other funding sources to maximize loan and/or rehab</a:t>
            </a:r>
          </a:p>
          <a:p>
            <a:pPr marL="342900" lvl="2" indent="-342900">
              <a:lnSpc>
                <a:spcPct val="100000"/>
              </a:lnSpc>
              <a:buFont typeface="Arial"/>
              <a:buChar char="•"/>
            </a:pPr>
            <a:endParaRPr lang="en-US" altLang="en-US" sz="1600" b="1">
              <a:solidFill>
                <a:schemeClr val="tx2"/>
              </a:solidFill>
              <a:ea typeface="Meiryo UI"/>
            </a:endParaRPr>
          </a:p>
          <a:p>
            <a:pPr marL="342900" lvl="2" indent="-342900">
              <a:lnSpc>
                <a:spcPct val="100000"/>
              </a:lnSpc>
              <a:buFont typeface="Arial"/>
              <a:buChar char="•"/>
            </a:pPr>
            <a:r>
              <a:rPr lang="en-US" altLang="en-US" sz="1600" b="1">
                <a:solidFill>
                  <a:schemeClr val="tx2"/>
                </a:solidFill>
                <a:ea typeface="Meiryo UI"/>
              </a:rPr>
              <a:t>Reduced interest rate for low and very low-income borrowers</a:t>
            </a:r>
          </a:p>
          <a:p>
            <a:pPr marL="342900" lvl="2" indent="-342900">
              <a:lnSpc>
                <a:spcPct val="100000"/>
              </a:lnSpc>
              <a:buFont typeface="Arial"/>
              <a:buChar char="•"/>
            </a:pPr>
            <a:endParaRPr lang="en-US" altLang="en-US" sz="2000" b="1">
              <a:solidFill>
                <a:schemeClr val="tx2"/>
              </a:solidFill>
              <a:ea typeface="Meiryo UI"/>
            </a:endParaRPr>
          </a:p>
          <a:p>
            <a:endParaRPr lang="en-US" altLang="en-US" sz="2400">
              <a:solidFill>
                <a:schemeClr val="tx2"/>
              </a:solidFill>
              <a:ea typeface="Meiryo UI"/>
            </a:endParaRPr>
          </a:p>
          <a:p>
            <a:endParaRPr lang="en-US" altLang="en-US" sz="2400">
              <a:solidFill>
                <a:schemeClr val="tx2"/>
              </a:solidFill>
              <a:ea typeface="Meiryo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24139-DC53-47EC-930E-8D96D190C02D}"/>
              </a:ext>
            </a:extLst>
          </p:cNvPr>
          <p:cNvPicPr/>
          <p:nvPr/>
        </p:nvPicPr>
        <p:blipFill rotWithShape="1">
          <a:blip r:embed="rId2"/>
          <a:srcRect l="29448" t="41841" r="42357" b="45432"/>
          <a:stretch/>
        </p:blipFill>
        <p:spPr bwMode="auto">
          <a:xfrm>
            <a:off x="2459286" y="4360516"/>
            <a:ext cx="6895476" cy="1848577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484993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30936" y="499872"/>
            <a:ext cx="11055848" cy="533400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800">
                <a:solidFill>
                  <a:schemeClr val="tx2"/>
                </a:solidFill>
              </a:rPr>
              <a:t>USDA Rural Development 502 Direct Loan Requirements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100">
              <a:solidFill>
                <a:schemeClr val="tx2"/>
              </a:solidFill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3200"/>
              <a:t>Income eligible.</a:t>
            </a: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3200"/>
              <a:t>Agree to occupy the property as principal residence.</a:t>
            </a:r>
            <a:endParaRPr lang="en-US" altLang="en-US" sz="3200">
              <a:ea typeface="Meiryo UI"/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3200"/>
              <a:t>Show credit and repayment ability.</a:t>
            </a:r>
            <a:endParaRPr lang="en-US" altLang="en-US" sz="3200">
              <a:ea typeface="Meiryo UI"/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3200"/>
              <a:t>House must be modest.</a:t>
            </a:r>
            <a:endParaRPr lang="en-US" altLang="en-US" sz="3200">
              <a:ea typeface="Meiryo UI"/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3200"/>
              <a:t>Market value cannot exceed the area loan limit.</a:t>
            </a:r>
            <a:endParaRPr lang="en-US" altLang="en-US" sz="3200">
              <a:ea typeface="Meiryo UI"/>
            </a:endParaRPr>
          </a:p>
          <a:p>
            <a:pPr algn="ctr">
              <a:spcBef>
                <a:spcPct val="40000"/>
              </a:spcBef>
            </a:pPr>
            <a:r>
              <a:rPr lang="en-US" sz="260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https://www.rd.usda.gov/programs-services/single-family-housing-programs/single-family-housing-direct-home-loans</a:t>
            </a:r>
            <a:endParaRPr lang="en-US" sz="260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endParaRPr lang="en-US" altLang="en-US" sz="29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7AE499-0B26-6416-6322-1966E37E5B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AB282-3EBC-D2CF-C0F1-1A08BEEEEA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78581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uiExpand="1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71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998CB9D-4FA9-4182-B965-EEC5AAFEAD52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76" y="228600"/>
            <a:ext cx="9888474" cy="117957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Benefits of the 502 Loan Program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526" y="1645920"/>
            <a:ext cx="9888474" cy="4710430"/>
          </a:xfrm>
        </p:spPr>
        <p:txBody>
          <a:bodyPr>
            <a:normAutofit lnSpcReduction="10000"/>
          </a:bodyPr>
          <a:lstStyle/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Effective interest rate can be</a:t>
            </a:r>
            <a:br>
              <a:rPr lang="en-US" altLang="en-US" sz="2400"/>
            </a:br>
            <a:r>
              <a:rPr lang="en-US" altLang="en-US" sz="2400"/>
              <a:t>below market rate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Payment is based on income </a:t>
            </a:r>
            <a:br>
              <a:rPr lang="en-US" altLang="en-US" sz="2400"/>
            </a:br>
            <a:r>
              <a:rPr lang="en-US" altLang="en-US" sz="2400"/>
              <a:t>and adjusted annually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Repayment period is 33 or 38 years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No down payment is required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Closing costs can be financed </a:t>
            </a:r>
            <a:r>
              <a:rPr lang="en-US" altLang="en-US"/>
              <a:t>(up to appraised value)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No PMI is required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Interest and mortgage payments are deferred during construction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ABDC6-A3F3-50E4-406C-80691190D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38089" y="1645919"/>
            <a:ext cx="3616388" cy="2410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uiExpand="1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30936" y="499872"/>
            <a:ext cx="11055848" cy="585647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800">
                <a:solidFill>
                  <a:schemeClr val="tx2"/>
                </a:solidFill>
              </a:rPr>
              <a:t>USDA Rural Development 504 Loan or Grant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100">
              <a:solidFill>
                <a:schemeClr val="tx2"/>
              </a:solidFill>
            </a:endParaRPr>
          </a:p>
          <a:p>
            <a:pPr marL="4572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Most commonly used resource for Owner Occupied Rehab</a:t>
            </a:r>
          </a:p>
          <a:p>
            <a:pPr marL="4572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Maximum loan $40,000 - repair, improve, or modernize, and remove health and safety hazards (lien on property if $7,500 or more)</a:t>
            </a:r>
          </a:p>
          <a:p>
            <a:pPr marL="9144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Interest rate of 1% and a term of 20 years</a:t>
            </a:r>
          </a:p>
          <a:p>
            <a:pPr marL="9144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No downpayment</a:t>
            </a:r>
          </a:p>
          <a:p>
            <a:pPr marL="4572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Maximum lifetime grant $10,000 (If qualified it can be combined with a loan to remove health and safety hazards)</a:t>
            </a:r>
          </a:p>
          <a:p>
            <a:pPr marL="9144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Grant is for 62 and older to remove health and safety hazards, or to remodel dwellings to make it accessible to a household member with a disability </a:t>
            </a:r>
          </a:p>
          <a:p>
            <a:pPr marL="4572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https://www.rd.usda.gov/programs-services/single-family-housing-programs/single-family-housing-repair-loans-grants</a:t>
            </a:r>
            <a:endParaRPr lang="en-US" sz="320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endParaRPr lang="en-US" altLang="en-US" sz="2900"/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endParaRPr lang="en-US" altLang="en-US" sz="29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7AE499-0B26-6416-6322-1966E37E5B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AB282-3EBC-D2CF-C0F1-1A08BEEEEA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76497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uiExpand="1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Application Requirements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005DA8B-0ECA-4675-AB15-B030FD0C31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9412" y="1543350"/>
            <a:ext cx="7126193" cy="4569351"/>
          </a:xfrm>
        </p:spPr>
        <p:txBody>
          <a:bodyPr>
            <a:normAutofit fontScale="92500" lnSpcReduction="20000"/>
          </a:bodyPr>
          <a:lstStyle/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First group of applicants must be loan eligible (10% for rehab)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First group’s lots have been secured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All qualified key staff have been hired and available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House plans, specs, &amp; estimates complete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Organizational documents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Adequate accounting system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Detailed budgets</a:t>
            </a:r>
          </a:p>
          <a:p>
            <a:pPr lvl="1" eaLnBrk="1" hangingPunct="1">
              <a:spcBef>
                <a:spcPct val="30000"/>
              </a:spcBef>
            </a:pPr>
            <a:endParaRPr lang="en-US" altLang="en-US" sz="3400" b="1"/>
          </a:p>
        </p:txBody>
      </p:sp>
      <p:pic>
        <p:nvPicPr>
          <p:cNvPr id="10" name="Content Placeholder 5" descr="A close-up of a book&#10;&#10;Description automatically generated with medium confidence">
            <a:extLst>
              <a:ext uri="{FF2B5EF4-FFF2-40B4-BE49-F238E27FC236}">
                <a16:creationId xmlns:a16="http://schemas.microsoft.com/office/drawing/2014/main" id="{59B79327-4C96-4DAD-A641-A8A8A1E56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52953" y="2139147"/>
            <a:ext cx="3699635" cy="2495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66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0765CD-9B92-4DAF-960F-723EF964A27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74290" y="4928882"/>
            <a:ext cx="4056959" cy="107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77198"/>
      </p:ext>
    </p:extLst>
  </p:cSld>
  <p:clrMapOvr>
    <a:masterClrMapping/>
  </p:clrMapOvr>
  <p:transition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Quarterly Review Meeting 1944.417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en-US" sz="140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6922AE1-1A3E-4CAE-82D5-9CEAEAF7788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85173" y="1373872"/>
            <a:ext cx="10576142" cy="466054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Attended by USDA Rural Development, Grantee and T&amp;MA Contractor.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SHARES reports are reviewed.</a:t>
            </a:r>
            <a:endParaRPr lang="en-US" altLang="en-US" sz="2600" b="1">
              <a:ea typeface="Meiryo UI"/>
            </a:endParaRP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Funding status and Policy Updates discussed.</a:t>
            </a:r>
          </a:p>
          <a:p>
            <a:pPr marL="342900" lvl="1" indent="-342900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The following Grantee performance requirements are reviewed:</a:t>
            </a:r>
            <a:endParaRPr lang="en-US" altLang="en-US" sz="2600" b="1">
              <a:ea typeface="Meiryo UI"/>
            </a:endParaRP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Is grantee assisting the projected number of families?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Is grantee serving very low-income families of at least 40%?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Is the 65% labor contribution by the families being accomplished?</a:t>
            </a:r>
            <a:endParaRPr lang="en-US" altLang="en-US" sz="2000" b="1">
              <a:ea typeface="Meiryo UI"/>
            </a:endParaRP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Is the grantee with the proposed TA cost – Total EU’s completed? 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Is the grantee on track?</a:t>
            </a:r>
            <a:endParaRPr lang="en-US" altLang="en-US" sz="2000" b="1">
              <a:ea typeface="Meiryo UI"/>
            </a:endParaRPr>
          </a:p>
          <a:p>
            <a:pPr lvl="1" eaLnBrk="1" hangingPunct="1">
              <a:spcBef>
                <a:spcPct val="30000"/>
              </a:spcBef>
            </a:pPr>
            <a:endParaRPr lang="en-US" altLang="en-US" sz="3400" b="1"/>
          </a:p>
        </p:txBody>
      </p:sp>
    </p:spTree>
    <p:extLst>
      <p:ext uri="{BB962C8B-B14F-4D97-AF65-F5344CB8AC3E}">
        <p14:creationId xmlns:p14="http://schemas.microsoft.com/office/powerpoint/2010/main" val="2471099794"/>
      </p:ext>
    </p:extLst>
  </p:cSld>
  <p:clrMapOvr>
    <a:masterClrMapping/>
  </p:clrMapOvr>
  <p:transition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SHARES Reporting and Tracking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en-US" altLang="en-US" sz="140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E9BCFC6-F88F-4FB2-A7CD-4D0FD5B8D7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9413" y="1315453"/>
            <a:ext cx="11099800" cy="4856747"/>
          </a:xfrm>
        </p:spPr>
        <p:txBody>
          <a:bodyPr>
            <a:normAutofit/>
          </a:bodyPr>
          <a:lstStyle/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Self-Help Automated Reporting and Evaluation System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n-US" altLang="en-US" sz="2600" b="1"/>
              <a:t>   (SHARES)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/>
              <a:t>Used to track grantee progress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/>
              <a:t>Construction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/>
              <a:t>Funds</a:t>
            </a:r>
          </a:p>
          <a:p>
            <a:pPr lvl="1" eaLnBrk="1" hangingPunct="1">
              <a:spcBef>
                <a:spcPct val="30000"/>
              </a:spcBef>
            </a:pPr>
            <a:endParaRPr lang="en-US" altLang="en-US" sz="3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0E00CA-C980-4B14-9339-3CD3F4E31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0" t="6901" r="23626" b="49125"/>
          <a:stretch/>
        </p:blipFill>
        <p:spPr>
          <a:xfrm>
            <a:off x="3836575" y="3166394"/>
            <a:ext cx="7307122" cy="3372518"/>
          </a:xfrm>
          <a:prstGeom prst="rect">
            <a:avLst/>
          </a:prstGeom>
          <a:ln w="88900" cap="sq" cmpd="thickThin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38656901"/>
      </p:ext>
    </p:extLst>
  </p:cSld>
  <p:clrMapOvr>
    <a:masterClrMapping/>
  </p:clrMapOvr>
  <p:transition>
    <p:strips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Repair and Rehab Reporting and Tracking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en-US" altLang="en-US" sz="140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41250F6-FB5B-4BC2-8999-7D8E26877E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1309" y="2462148"/>
            <a:ext cx="6052796" cy="2975404"/>
          </a:xfrm>
        </p:spPr>
        <p:txBody>
          <a:bodyPr>
            <a:normAutofit lnSpcReduction="10000"/>
          </a:bodyPr>
          <a:lstStyle/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EU increase for the quarter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Method of Rehab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Average construction investment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Average cost savings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Number of houses/EUs completed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5D1F062-AFD0-4BEE-81A4-B877E2111CF1}"/>
              </a:ext>
            </a:extLst>
          </p:cNvPr>
          <p:cNvSpPr txBox="1">
            <a:spLocks noChangeArrowheads="1"/>
          </p:cNvSpPr>
          <p:nvPr/>
        </p:nvSpPr>
        <p:spPr>
          <a:xfrm>
            <a:off x="5889939" y="2413300"/>
            <a:ext cx="6052796" cy="444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Tx/>
              <a:buNone/>
              <a:defRPr sz="1500" b="1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Number of houses under Rehab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Number of families in pre-rehab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Average time needed to complete a rehab project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List of adverse effects during the quarter</a:t>
            </a:r>
          </a:p>
          <a:p>
            <a:pPr lvl="1">
              <a:spcBef>
                <a:spcPct val="30000"/>
              </a:spcBef>
            </a:pPr>
            <a:endParaRPr lang="en-US" altLang="en-US" sz="34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66AFD4-D163-4DB8-B0E4-5BCC8B8E1A98}"/>
              </a:ext>
            </a:extLst>
          </p:cNvPr>
          <p:cNvSpPr txBox="1"/>
          <p:nvPr/>
        </p:nvSpPr>
        <p:spPr>
          <a:xfrm>
            <a:off x="639413" y="1373498"/>
            <a:ext cx="10913175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20000"/>
              </a:lnSpc>
              <a:spcBef>
                <a:spcPct val="30000"/>
              </a:spcBef>
            </a:pPr>
            <a:r>
              <a:rPr lang="en-US" altLang="en-US" sz="2600" b="1"/>
              <a:t>1944-I Exhibit M is used to track grantee progress including:</a:t>
            </a:r>
          </a:p>
        </p:txBody>
      </p:sp>
    </p:spTree>
    <p:extLst>
      <p:ext uri="{BB962C8B-B14F-4D97-AF65-F5344CB8AC3E}">
        <p14:creationId xmlns:p14="http://schemas.microsoft.com/office/powerpoint/2010/main" val="2826950784"/>
      </p:ext>
    </p:extLst>
  </p:cSld>
  <p:clrMapOvr>
    <a:masterClrMapping/>
  </p:clrMapOvr>
  <p:transition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7331" y="278342"/>
            <a:ext cx="11399351" cy="98630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3200"/>
              <a:t>Self-Help Housing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idx="1"/>
          </p:nvPr>
        </p:nvSpPr>
        <p:spPr>
          <a:xfrm>
            <a:off x="639412" y="1416676"/>
            <a:ext cx="7216702" cy="477415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342900" indent="-342900">
              <a:spcBef>
                <a:spcPts val="1404"/>
              </a:spcBef>
              <a:buFont typeface="Arial" panose="020B0604020202020204" pitchFamily="34" charset="0"/>
              <a:buChar char="•"/>
            </a:pPr>
            <a:r>
              <a:rPr lang="en-US" altLang="en-US" sz="2600"/>
              <a:t>Similar to the barn raising method used when pioneering rural America.</a:t>
            </a:r>
          </a:p>
          <a:p>
            <a:pPr marL="342900" indent="-342900">
              <a:spcBef>
                <a:spcPts val="1413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/>
              <a:t>USDA Rural Development began funding mortgages through their 502 program in the 1960’s.</a:t>
            </a:r>
            <a:endParaRPr lang="en-US" altLang="en-US" sz="2600">
              <a:ea typeface="Meiryo UI"/>
            </a:endParaRPr>
          </a:p>
          <a:p>
            <a:pPr marL="342900" indent="-342900">
              <a:spcBef>
                <a:spcPct val="65000"/>
              </a:spcBef>
              <a:buFont typeface="Arial" panose="020B0604020202020204" pitchFamily="34" charset="0"/>
              <a:buChar char="•"/>
            </a:pPr>
            <a:r>
              <a:rPr lang="en-US" altLang="en-US" sz="2600"/>
              <a:t>In 1971 Rural Development began the 523 Grant Program.</a:t>
            </a:r>
            <a:endParaRPr lang="en-US" altLang="en-US" sz="2600">
              <a:ea typeface="Meiryo UI"/>
            </a:endParaRPr>
          </a:p>
          <a:p>
            <a:pPr marL="342900" indent="-342900">
              <a:spcBef>
                <a:spcPct val="65000"/>
              </a:spcBef>
              <a:buFont typeface="Arial" panose="020B0604020202020204" pitchFamily="34" charset="0"/>
              <a:buChar char="•"/>
            </a:pPr>
            <a:r>
              <a:rPr lang="en-US" altLang="en-US" sz="2600"/>
              <a:t>Over 60,000 homes have been successfully built or repaired through this method.</a:t>
            </a:r>
          </a:p>
          <a:p>
            <a:pPr marL="342900" indent="-342900">
              <a:spcBef>
                <a:spcPct val="65000"/>
              </a:spcBef>
              <a:buFont typeface="Arial" panose="020B0604020202020204" pitchFamily="34" charset="0"/>
              <a:buChar char="•"/>
            </a:pPr>
            <a:r>
              <a:rPr lang="en-US" altLang="en-US" sz="2600"/>
              <a:t>At one time, all 50 states have participated. </a:t>
            </a:r>
          </a:p>
          <a:p>
            <a:pPr marL="342900" indent="-342900">
              <a:spcBef>
                <a:spcPct val="65000"/>
              </a:spcBef>
              <a:buFont typeface="Arial" panose="020B0604020202020204" pitchFamily="34" charset="0"/>
              <a:buChar char="•"/>
            </a:pPr>
            <a:r>
              <a:rPr lang="en-US" altLang="en-US" sz="2600"/>
              <a:t>Self-Help must be in a rural area as defined by USDA Rural Development.</a:t>
            </a:r>
            <a:endParaRPr lang="en-US" altLang="en-US" sz="2600">
              <a:ea typeface="Meiryo UI"/>
            </a:endParaRPr>
          </a:p>
          <a:p>
            <a:pPr eaLnBrk="1" hangingPunct="1">
              <a:spcBef>
                <a:spcPct val="40000"/>
              </a:spcBef>
            </a:pPr>
            <a:endParaRPr lang="en-US" altLang="en-US" b="1"/>
          </a:p>
        </p:txBody>
      </p:sp>
      <p:sp>
        <p:nvSpPr>
          <p:cNvPr id="133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pic>
        <p:nvPicPr>
          <p:cNvPr id="6" name="Picture 5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D6D790F4-DF3A-4E9C-94F0-B9963F22C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997" r="11937" b="-1"/>
          <a:stretch/>
        </p:blipFill>
        <p:spPr>
          <a:xfrm>
            <a:off x="8062174" y="2240924"/>
            <a:ext cx="3690103" cy="1933329"/>
          </a:xfrm>
          <a:prstGeom prst="rect">
            <a:avLst/>
          </a:prstGeom>
          <a:noFill/>
        </p:spPr>
      </p:pic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319C7D8E-36B9-418A-BF3F-280D61DE4AD5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5</a:t>
            </a:fld>
            <a:endParaRPr lang="en-US" alt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uiExpand="1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>
            <a:extLst>
              <a:ext uri="{FF2B5EF4-FFF2-40B4-BE49-F238E27FC236}">
                <a16:creationId xmlns:a16="http://schemas.microsoft.com/office/drawing/2014/main" id="{D025F0F6-783D-497B-910C-9F3C7EE2D5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7891" name="Slide Number Placeholder 5">
            <a:extLst>
              <a:ext uri="{FF2B5EF4-FFF2-40B4-BE49-F238E27FC236}">
                <a16:creationId xmlns:a16="http://schemas.microsoft.com/office/drawing/2014/main" id="{285385D5-21A6-4E5B-A134-A65B8658EE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17EDC6-173F-451C-B8DC-16B36088F16B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en-US" altLang="en-US" sz="14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5DC72B47-EEB5-489C-840A-4DD635B67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308" y="228600"/>
            <a:ext cx="11099800" cy="116070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Sample Self-Help Homes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91E366F-8F83-49A2-97E5-6829CBDB747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811408" y="2799574"/>
            <a:ext cx="3695700" cy="1746669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altLang="en-US" sz="2000"/>
              <a:t>A completed home in western Pennsylvania, sponsored by Threshold Housing Development.</a:t>
            </a:r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FE835E5D-35E2-40FC-B1EA-249CC160C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37" y="1513132"/>
            <a:ext cx="6403839" cy="4749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CC465-84C9-6DB6-DA36-1DB7CDD20F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09832-BF81-2510-0BAA-B758C2D3FC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6" name="Picture 5" descr="A house with a driveway and a garage&#10;&#10;Description automatically generated">
            <a:extLst>
              <a:ext uri="{FF2B5EF4-FFF2-40B4-BE49-F238E27FC236}">
                <a16:creationId xmlns:a16="http://schemas.microsoft.com/office/drawing/2014/main" id="{A466570F-3367-DFA5-306A-6471110CB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13" y="1740239"/>
            <a:ext cx="7343104" cy="39227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019EF-DD5B-4FE4-9C2C-6B4805E24C86}"/>
              </a:ext>
            </a:extLst>
          </p:cNvPr>
          <p:cNvSpPr txBox="1"/>
          <p:nvPr/>
        </p:nvSpPr>
        <p:spPr>
          <a:xfrm>
            <a:off x="8361307" y="3101467"/>
            <a:ext cx="2907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Meiryo UI" panose="020B0604030504040204" pitchFamily="34" charset="-128"/>
                <a:ea typeface="Meiryo UI" panose="020B0604030504040204" pitchFamily="34" charset="-128"/>
              </a:rPr>
              <a:t>A completed home in Fort Smith, Arkansas sponsored by Crawford Sebastian CDC</a:t>
            </a:r>
          </a:p>
        </p:txBody>
      </p:sp>
    </p:spTree>
  </p:cSld>
  <p:clrMapOvr>
    <a:masterClrMapping/>
  </p:clrMapOvr>
  <p:transition>
    <p:strips dir="r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D0B2A-21E5-E88B-15FC-A8E49CEB57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39EC8-5CB2-2EC6-7ED6-111AFA3CAA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pic>
        <p:nvPicPr>
          <p:cNvPr id="2" name="Picture 1" descr="A house with a driveway&#10;&#10;AI-generated content may be incorrect.">
            <a:extLst>
              <a:ext uri="{FF2B5EF4-FFF2-40B4-BE49-F238E27FC236}">
                <a16:creationId xmlns:a16="http://schemas.microsoft.com/office/drawing/2014/main" id="{BCB00F8A-4AC8-318D-EDC0-7F6B38DF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" r="-812" b="29870"/>
          <a:stretch/>
        </p:blipFill>
        <p:spPr>
          <a:xfrm>
            <a:off x="3602183" y="1845624"/>
            <a:ext cx="7273639" cy="3849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06AA52-1E69-7A0F-E3AE-C028C55FDED0}"/>
              </a:ext>
            </a:extLst>
          </p:cNvPr>
          <p:cNvSpPr txBox="1"/>
          <p:nvPr/>
        </p:nvSpPr>
        <p:spPr>
          <a:xfrm>
            <a:off x="640319" y="3262089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Meiryo UI"/>
              </a:rPr>
              <a:t>This home was completed in Zuni, New Mexico by Zuni Housing Authority.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65275"/>
      </p:ext>
    </p:extLst>
  </p:cSld>
  <p:clrMapOvr>
    <a:masterClrMapping/>
  </p:clrMapOvr>
  <p:transition>
    <p:strips dir="r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6451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2A43D8-DFA5-4197-BB7E-770DB3B0CD9C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en-US" altLang="en-US" sz="1400"/>
          </a:p>
        </p:txBody>
      </p:sp>
      <p:pic>
        <p:nvPicPr>
          <p:cNvPr id="2" name="Picture 1" descr="A house with a driveway and a tree&#10;&#10;AI-generated content may be incorrect.">
            <a:extLst>
              <a:ext uri="{FF2B5EF4-FFF2-40B4-BE49-F238E27FC236}">
                <a16:creationId xmlns:a16="http://schemas.microsoft.com/office/drawing/2014/main" id="{78F7153F-2D80-E70E-5D0A-046BA7EC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5" b="15537"/>
          <a:stretch/>
        </p:blipFill>
        <p:spPr>
          <a:xfrm>
            <a:off x="1566930" y="1719866"/>
            <a:ext cx="6525324" cy="4179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CFE019-4BBB-84DB-FA53-A9DA793DFCFB}"/>
              </a:ext>
            </a:extLst>
          </p:cNvPr>
          <p:cNvSpPr txBox="1"/>
          <p:nvPr/>
        </p:nvSpPr>
        <p:spPr>
          <a:xfrm>
            <a:off x="8414198" y="2833352"/>
            <a:ext cx="320469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Meiryo UI"/>
              </a:rPr>
              <a:t>This home was completed in Ada, Oklahoma under the sponsorship of Tri-County Indian Nations CDC.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861"/>
      </p:ext>
    </p:extLst>
  </p:cSld>
  <p:clrMapOvr>
    <a:masterClrMapping/>
  </p:clrMapOvr>
  <p:transition>
    <p:strips dir="r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6451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2A43D8-DFA5-4197-BB7E-770DB3B0CD9C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en-US" altLang="en-US" sz="1400"/>
          </a:p>
        </p:txBody>
      </p:sp>
      <p:pic>
        <p:nvPicPr>
          <p:cNvPr id="3" name="Picture 2" descr="A building next to each other&#10;&#10;Description automatically generated">
            <a:extLst>
              <a:ext uri="{FF2B5EF4-FFF2-40B4-BE49-F238E27FC236}">
                <a16:creationId xmlns:a16="http://schemas.microsoft.com/office/drawing/2014/main" id="{37A599C7-8B9A-4AAF-8BAD-C31118D78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2" y="1723919"/>
            <a:ext cx="7894988" cy="41229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9AF86-3CAD-EC95-FF9F-9E43580566E4}"/>
              </a:ext>
            </a:extLst>
          </p:cNvPr>
          <p:cNvSpPr txBox="1"/>
          <p:nvPr/>
        </p:nvSpPr>
        <p:spPr>
          <a:xfrm>
            <a:off x="9111916" y="2720824"/>
            <a:ext cx="24406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altLang="en-US" sz="1800" b="1"/>
              <a:t>A completed home in western Moab, UT sponsored by Housing Authority of Southeastern Utah</a:t>
            </a:r>
          </a:p>
        </p:txBody>
      </p:sp>
    </p:spTree>
  </p:cSld>
  <p:clrMapOvr>
    <a:masterClrMapping/>
  </p:clrMapOvr>
  <p:transition>
    <p:strips dir="r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8253AD-8EAC-C177-9328-4282AAF2B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CAF96-44D5-BAB9-4C37-C8F751110F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13546-5DFF-3DF5-7573-F19C9FE7F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34" b="17634"/>
          <a:stretch/>
        </p:blipFill>
        <p:spPr>
          <a:xfrm>
            <a:off x="5414004" y="2946881"/>
            <a:ext cx="6370701" cy="3092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66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outdoor, sky, building, house&#10;&#10;Description automatically generated">
            <a:extLst>
              <a:ext uri="{FF2B5EF4-FFF2-40B4-BE49-F238E27FC236}">
                <a16:creationId xmlns:a16="http://schemas.microsoft.com/office/drawing/2014/main" id="{F83E77BB-7277-1184-CE5B-1ACA1183F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95" y="1432314"/>
            <a:ext cx="4725720" cy="35442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5B1FA9-C6E1-959B-28DD-9733F0DD23F8}"/>
              </a:ext>
            </a:extLst>
          </p:cNvPr>
          <p:cNvSpPr txBox="1"/>
          <p:nvPr/>
        </p:nvSpPr>
        <p:spPr>
          <a:xfrm>
            <a:off x="6267718" y="1642055"/>
            <a:ext cx="485748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Meiryo UI"/>
              </a:rPr>
              <a:t>These homes were completed in San Juan, Texas under the sponsorship of Proyecto Azteca.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95449"/>
      </p:ext>
    </p:extLst>
  </p:cSld>
  <p:clrMapOvr>
    <a:masterClrMapping/>
  </p:clrMapOvr>
  <p:transition>
    <p:strips dir="r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8253AD-8EAC-C177-9328-4282AAF2B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CAF96-44D5-BAB9-4C37-C8F751110F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pic>
        <p:nvPicPr>
          <p:cNvPr id="7" name="Picture 6" descr="A row of houses with garages&#10;&#10;Description automatically generated">
            <a:extLst>
              <a:ext uri="{FF2B5EF4-FFF2-40B4-BE49-F238E27FC236}">
                <a16:creationId xmlns:a16="http://schemas.microsoft.com/office/drawing/2014/main" id="{2EBE0C83-DC4D-5CAE-DE10-8BF2CB82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63" y="1691754"/>
            <a:ext cx="7766165" cy="4065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4AA9DF-E385-4714-A827-B43DA49B5C16}"/>
              </a:ext>
            </a:extLst>
          </p:cNvPr>
          <p:cNvSpPr txBox="1"/>
          <p:nvPr/>
        </p:nvSpPr>
        <p:spPr>
          <a:xfrm>
            <a:off x="8422783" y="2846231"/>
            <a:ext cx="325620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These homes were completed homes in South Dakota under the sponsorship of Inter-Lakes CAP.</a:t>
            </a:r>
            <a:endParaRPr lang="en-US">
              <a:ea typeface="Meiryo UI"/>
            </a:endParaRPr>
          </a:p>
        </p:txBody>
      </p:sp>
    </p:spTree>
    <p:extLst>
      <p:ext uri="{BB962C8B-B14F-4D97-AF65-F5344CB8AC3E}">
        <p14:creationId xmlns:p14="http://schemas.microsoft.com/office/powerpoint/2010/main" val="2788355161"/>
      </p:ext>
    </p:extLst>
  </p:cSld>
  <p:clrMapOvr>
    <a:masterClrMapping/>
  </p:clrMapOvr>
  <p:transition>
    <p:strips dir="r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3">
            <a:extLst>
              <a:ext uri="{FF2B5EF4-FFF2-40B4-BE49-F238E27FC236}">
                <a16:creationId xmlns:a16="http://schemas.microsoft.com/office/drawing/2014/main" id="{27C3B900-59CB-4DA0-A14B-1CC21F20C2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8131" name="Slide Number Placeholder 4">
            <a:extLst>
              <a:ext uri="{FF2B5EF4-FFF2-40B4-BE49-F238E27FC236}">
                <a16:creationId xmlns:a16="http://schemas.microsoft.com/office/drawing/2014/main" id="{1077FC5A-F020-4259-9330-8A69AE172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CDA6AC-06F7-4C07-947E-D6F01B276E6B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en-US" altLang="en-US" sz="14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3CD653E6-8D6A-4040-8B1F-A44917B07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/>
              <a:t>Self-Help Statistics</a:t>
            </a:r>
          </a:p>
        </p:txBody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1F541C58-96F1-4142-819C-2053E135E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9413" y="1711987"/>
            <a:ext cx="5777429" cy="39145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en-US" sz="2800" b="1"/>
              <a:t>Currently about </a:t>
            </a:r>
            <a:r>
              <a:rPr lang="en-US" altLang="en-US" sz="2800"/>
              <a:t>82</a:t>
            </a:r>
            <a:r>
              <a:rPr lang="en-US" altLang="en-US" sz="2800" b="1"/>
              <a:t> grantees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en-US" sz="2800" b="1"/>
              <a:t>Between </a:t>
            </a:r>
            <a:r>
              <a:rPr lang="en-US" altLang="en-US" sz="2800"/>
              <a:t>600-700</a:t>
            </a:r>
            <a:r>
              <a:rPr lang="en-US" altLang="en-US" sz="2800" b="1"/>
              <a:t> homes built or repaired per year</a:t>
            </a:r>
            <a:endParaRPr lang="en-US" altLang="en-US" sz="2800" b="1">
              <a:ea typeface="Meiryo UI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en-US" sz="2800" b="1"/>
              <a:t>$25 million in 523 grants     in Fiscal Year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9A074-9C7D-4048-8B59-3F72ADED4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0521" y="1898393"/>
            <a:ext cx="4919752" cy="3223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31FCD7-CF3E-4639-9750-E3A7369F094F}"/>
              </a:ext>
            </a:extLst>
          </p:cNvPr>
          <p:cNvSpPr txBox="1"/>
          <p:nvPr/>
        </p:nvSpPr>
        <p:spPr>
          <a:xfrm>
            <a:off x="3469801" y="6858000"/>
            <a:ext cx="52523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freepngimg.com/png/64023-green-symbol-dollar-sign-free-clipart-hq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11400209"/>
      </p:ext>
    </p:extLst>
  </p:cSld>
  <p:clrMapOvr>
    <a:masterClrMapping/>
  </p:clrMapOvr>
  <p:transition>
    <p:strips dir="r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3">
            <a:extLst>
              <a:ext uri="{FF2B5EF4-FFF2-40B4-BE49-F238E27FC236}">
                <a16:creationId xmlns:a16="http://schemas.microsoft.com/office/drawing/2014/main" id="{27C3B900-59CB-4DA0-A14B-1CC21F20C2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8131" name="Slide Number Placeholder 4">
            <a:extLst>
              <a:ext uri="{FF2B5EF4-FFF2-40B4-BE49-F238E27FC236}">
                <a16:creationId xmlns:a16="http://schemas.microsoft.com/office/drawing/2014/main" id="{1077FC5A-F020-4259-9330-8A69AE172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CDA6AC-06F7-4C07-947E-D6F01B276E6B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n-US" altLang="en-US" sz="14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3CD653E6-8D6A-4040-8B1F-A44917B07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/>
              <a:t>T&amp;MA Contractors</a:t>
            </a:r>
          </a:p>
        </p:txBody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1F541C58-96F1-4142-819C-2053E135E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9413" y="1696327"/>
            <a:ext cx="10771269" cy="425660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Success of the Self-Help Housing Program in building 60,000 homes over the past 60 years is, in part, due to the expertise and commitment of the Technical &amp; Management Assistance (T&amp;MA) Contractors.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The Contractors aid the participating organizations in implementing the program.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There are four T&amp;MA Contractors that oversee the program in four regions of the United States.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endParaRPr lang="en-US" altLang="en-US" sz="28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1FCD7-CF3E-4639-9750-E3A7369F094F}"/>
              </a:ext>
            </a:extLst>
          </p:cNvPr>
          <p:cNvSpPr txBox="1"/>
          <p:nvPr/>
        </p:nvSpPr>
        <p:spPr>
          <a:xfrm>
            <a:off x="3469801" y="6858000"/>
            <a:ext cx="52523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2" tooltip="https://freepngimg.com/png/64023-green-symbol-dollar-sign-free-clipart-hq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3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39668903"/>
      </p:ext>
    </p:extLst>
  </p:cSld>
  <p:clrMapOvr>
    <a:masterClrMapping/>
  </p:clrMapOvr>
  <p:transition>
    <p:strips dir="r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542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314F13-98A2-45B0-B789-02905B703497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en-US" altLang="en-US" sz="1400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3192" y="457200"/>
            <a:ext cx="11338560" cy="91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sz="2800"/>
              <a:t>T&amp;MA Contractor’s Responsibilities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808" y="1371600"/>
            <a:ext cx="10802779" cy="498475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00" b="1"/>
              <a:t>Regional self-help contracts through USDA Rural Development</a:t>
            </a:r>
            <a:r>
              <a:rPr lang="en-US" altLang="en-US" sz="2600"/>
              <a:t>.</a:t>
            </a:r>
            <a:endParaRPr lang="en-US" altLang="en-US" sz="2600" b="1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00" b="1"/>
              <a:t>These orgs provide assistance to potential and existing </a:t>
            </a:r>
            <a:br>
              <a:rPr lang="en-US" altLang="en-US" sz="2600" b="1"/>
            </a:br>
            <a:r>
              <a:rPr lang="en-US" altLang="en-US" sz="2600" b="1"/>
              <a:t>self-help housing grantees</a:t>
            </a:r>
            <a:r>
              <a:rPr lang="en-US" altLang="en-US" sz="2600"/>
              <a:t>.</a:t>
            </a:r>
            <a:endParaRPr lang="en-US" altLang="en-US" sz="2600" b="1">
              <a:ea typeface="Meiryo UI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00"/>
              <a:t>Services provided:</a:t>
            </a: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Review and assist with your grant applications and amendments</a:t>
            </a:r>
            <a:endParaRPr lang="en-US" altLang="en-US" sz="1600">
              <a:ea typeface="Meiryo UI"/>
            </a:endParaRP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Rural Development approved handbooks</a:t>
            </a:r>
            <a:endParaRPr lang="en-US" altLang="en-US" sz="1600">
              <a:ea typeface="Meiryo UI"/>
            </a:endParaRP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Orientation and training</a:t>
            </a:r>
            <a:endParaRPr lang="en-US" altLang="en-US" sz="1600">
              <a:ea typeface="Meiryo UI"/>
            </a:endParaRP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Program updates</a:t>
            </a:r>
            <a:endParaRPr lang="en-US" altLang="en-US" sz="1600">
              <a:ea typeface="Meiryo UI"/>
            </a:endParaRP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Staff Training Workshops</a:t>
            </a:r>
            <a:endParaRPr lang="en-US" altLang="en-US" sz="1600">
              <a:ea typeface="Meiryo UI"/>
            </a:endParaRP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Act as a resource for all your technical assistance</a:t>
            </a:r>
            <a:endParaRPr lang="en-US" altLang="en-US" sz="1600">
              <a:ea typeface="Meiryo UI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B3EB36E-796B-35E2-6F22-F07CCA415C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46266" y="4488173"/>
            <a:ext cx="3606322" cy="1868177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uiExpand="1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7332" y="278342"/>
            <a:ext cx="11205256" cy="98630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3200"/>
              <a:t>Elements of Self-Help Housing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idx="1"/>
          </p:nvPr>
        </p:nvSpPr>
        <p:spPr>
          <a:xfrm>
            <a:off x="639412" y="1696611"/>
            <a:ext cx="10913176" cy="44942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Two-year grant periods.</a:t>
            </a:r>
            <a:endParaRPr lang="en-US" altLang="en-US" sz="2000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Grant Amount determined by number of homes to be built and the equivalent value of a modest home.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Requires accurate reports, annual audits, cost allocation, sound bookkeeping and financial management policies.</a:t>
            </a:r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>
                <a:ea typeface="Meiryo UI"/>
              </a:rPr>
              <a:t>Helpful experience for a 523 grant application includes: construction, 502 loan packaging, project management, housing development, land development, and organizational management.</a:t>
            </a:r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>
                <a:ea typeface="Meiryo UI"/>
              </a:rPr>
              <a:t>Authorized 523 grant uses include staff salaries/benefits, office expenses, tools, audits/accounting system, travel, advertising and participant recruitment.</a:t>
            </a:r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eaLnBrk="1" hangingPunct="1">
              <a:spcBef>
                <a:spcPct val="40000"/>
              </a:spcBef>
            </a:pPr>
            <a:endParaRPr lang="en-US" altLang="en-US" b="1"/>
          </a:p>
        </p:txBody>
      </p:sp>
      <p:sp>
        <p:nvSpPr>
          <p:cNvPr id="133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319C7D8E-36B9-418A-BF3F-280D61DE4AD5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6</a:t>
            </a:fld>
            <a:endParaRPr lang="en-US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uiExpand="1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A7D7-60F1-4F4F-A7DD-4BD75FD94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T&amp;MA Contractor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1B73-82B3-40F2-94DF-51546B59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97" y="1565766"/>
            <a:ext cx="10765766" cy="4223398"/>
          </a:xfrm>
        </p:spPr>
        <p:txBody>
          <a:bodyPr>
            <a:noAutofit/>
          </a:bodyPr>
          <a:lstStyle/>
          <a:p>
            <a:pPr marL="342900" lvl="1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www.NeighborGoodPartners.org</a:t>
            </a: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342900" lvl="1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800">
                <a:hlinkClick r:id="rId4"/>
              </a:rPr>
              <a:t>www.liftca.org</a:t>
            </a:r>
            <a:endParaRPr lang="en-US" sz="2800"/>
          </a:p>
          <a:p>
            <a:pPr marL="342900" lvl="1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AC432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www.rcac.org</a:t>
            </a:r>
            <a:endParaRPr lang="en-US" sz="2800">
              <a:solidFill>
                <a:srgbClr val="AC4326"/>
              </a:solidFill>
            </a:endParaRPr>
          </a:p>
          <a:p>
            <a:pPr marL="342900" lvl="1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6633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www.fnph.org</a:t>
            </a:r>
            <a:endParaRPr lang="en-US" sz="2800">
              <a:solidFill>
                <a:srgbClr val="6633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0C16A-3669-4F7A-B3A4-52FC80EBD8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F1B59-1C35-4FC3-B073-A8A743E2D0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pic>
        <p:nvPicPr>
          <p:cNvPr id="6" name="Picture 5" descr="A blue and white drawing of a house&#10;&#10;Description automatically generated">
            <a:extLst>
              <a:ext uri="{FF2B5EF4-FFF2-40B4-BE49-F238E27FC236}">
                <a16:creationId xmlns:a16="http://schemas.microsoft.com/office/drawing/2014/main" id="{3E7E184E-C566-4502-B32E-40359978C3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640" y="4588449"/>
            <a:ext cx="2723088" cy="9146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Content Placeholder 4" descr="A blue and red logo with a heart and arrow&#10;&#10;Description automatically generated">
            <a:extLst>
              <a:ext uri="{FF2B5EF4-FFF2-40B4-BE49-F238E27FC236}">
                <a16:creationId xmlns:a16="http://schemas.microsoft.com/office/drawing/2014/main" id="{44E1BD98-C74C-447E-9B7F-1BD16E5653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772" b="15676"/>
          <a:stretch/>
        </p:blipFill>
        <p:spPr>
          <a:xfrm>
            <a:off x="8389491" y="2329519"/>
            <a:ext cx="2070868" cy="1242203"/>
          </a:xfrm>
          <a:prstGeom prst="rect">
            <a:avLst/>
          </a:prstGeom>
        </p:spPr>
      </p:pic>
      <p:pic>
        <p:nvPicPr>
          <p:cNvPr id="8" name="Picture 7" descr="A black background with orange and blue text&#10;&#10;Description automatically generated">
            <a:extLst>
              <a:ext uri="{FF2B5EF4-FFF2-40B4-BE49-F238E27FC236}">
                <a16:creationId xmlns:a16="http://schemas.microsoft.com/office/drawing/2014/main" id="{E2CFCDDC-18F9-46D7-BC5C-A290B9CBF8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640" y="1272193"/>
            <a:ext cx="2351719" cy="1204933"/>
          </a:xfrm>
          <a:prstGeom prst="rect">
            <a:avLst/>
          </a:prstGeom>
        </p:spPr>
      </p:pic>
      <p:pic>
        <p:nvPicPr>
          <p:cNvPr id="9" name="Picture 8" descr="A green logo on a black background&#10;&#10;Description automatically generated">
            <a:extLst>
              <a:ext uri="{FF2B5EF4-FFF2-40B4-BE49-F238E27FC236}">
                <a16:creationId xmlns:a16="http://schemas.microsoft.com/office/drawing/2014/main" id="{B4027797-B20B-4248-89B3-579319C7B0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2825" y="3426824"/>
            <a:ext cx="2705114" cy="1153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16ADF-E3F2-4706-B98C-86AFC6F74A85}"/>
              </a:ext>
            </a:extLst>
          </p:cNvPr>
          <p:cNvSpPr txBox="1"/>
          <p:nvPr/>
        </p:nvSpPr>
        <p:spPr>
          <a:xfrm>
            <a:off x="8263008" y="5601758"/>
            <a:ext cx="2710387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b="1">
                <a:solidFill>
                  <a:srgbClr val="323E4F"/>
                </a:solidFill>
                <a:effectLst/>
                <a:latin typeface="Times New Roman"/>
                <a:ea typeface="Calibri"/>
                <a:cs typeface="Times New Roman"/>
              </a:rPr>
              <a:t>FLORIDA NON-PROFIT HOUSING, INC.</a:t>
            </a:r>
            <a:endParaRPr lang="en-US">
              <a:latin typeface="Meiryo UI"/>
              <a:ea typeface="Meiryo U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1282314"/>
      </p:ext>
    </p:extLst>
  </p:cSld>
  <p:clrMapOvr>
    <a:masterClrMapping/>
  </p:clrMapOvr>
  <p:transition>
    <p:strips dir="r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600"/>
              <a:t>T&amp;MA Contractors</a:t>
            </a: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3935A4-8151-4A12-AEF2-0387D8A07197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en-US" altLang="en-US" sz="1400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94C377E-D50B-B17A-F553-D6641E8414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5480050" cy="20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79616" imgH="204092" progId="Word.Document.12">
                  <p:embed/>
                </p:oleObj>
              </mc:Choice>
              <mc:Fallback>
                <p:oleObj name="Document" r:id="rId3" imgW="5479616" imgH="204092" progId="Word.Documen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94C377E-D50B-B17A-F553-D6641E8414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5480050" cy="204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54C8E-EC2C-C691-B786-8167F1F9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39" y="1473946"/>
            <a:ext cx="11191982" cy="507716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20000"/>
              </a:lnSpc>
            </a:pPr>
            <a:endParaRPr lang="en-US" sz="1800">
              <a:solidFill>
                <a:srgbClr val="314066"/>
              </a:solidFill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solidFill>
                  <a:srgbClr val="663300"/>
                </a:solidFill>
                <a:latin typeface="Meiryo UI"/>
                <a:ea typeface="Meiryo UI"/>
              </a:rPr>
              <a:t>Florida Non-Profit Housing</a:t>
            </a:r>
            <a:r>
              <a:rPr lang="en-US" sz="2000" b="0">
                <a:latin typeface="Meiryo UI"/>
                <a:ea typeface="Meiryo UI"/>
              </a:rPr>
              <a:t>-covering Region I, the Southeast, including 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the states of AL, FL, GA, MS, NC, SC, TN, Puerto Rico and the Virgin Islands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20000"/>
              </a:lnSpc>
            </a:pP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Meiryo UI"/>
                <a:ea typeface="Meiryo UI"/>
              </a:rPr>
              <a:t>LIFT Community Action Agency</a:t>
            </a:r>
            <a:r>
              <a:rPr lang="en-US" sz="2000" b="0">
                <a:latin typeface="Meiryo UI"/>
                <a:ea typeface="Meiryo UI"/>
              </a:rPr>
              <a:t>-covering</a:t>
            </a:r>
            <a:r>
              <a:rPr lang="en-US" sz="2000" b="0">
                <a:solidFill>
                  <a:schemeClr val="accent2">
                    <a:lumMod val="75000"/>
                  </a:schemeClr>
                </a:solidFill>
                <a:latin typeface="Meiryo UI"/>
                <a:ea typeface="Meiryo UI"/>
              </a:rPr>
              <a:t> </a:t>
            </a:r>
            <a:r>
              <a:rPr lang="en-US" sz="2000" b="0">
                <a:latin typeface="Meiryo UI"/>
                <a:ea typeface="Meiryo UI"/>
              </a:rPr>
              <a:t>Region II, the South Central US, 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Including the states of AR, KS, LA, Mo, ND, ME, NM, OK, SD, TX and WY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0"/>
              </a:lnSpc>
            </a:pP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solidFill>
                  <a:schemeClr val="accent4">
                    <a:lumMod val="75000"/>
                  </a:schemeClr>
                </a:solidFill>
                <a:latin typeface="Meiryo UI"/>
                <a:ea typeface="Meiryo UI"/>
              </a:rPr>
              <a:t>NeighborGood Partners</a:t>
            </a:r>
            <a:r>
              <a:rPr lang="en-US" sz="2000" b="0">
                <a:latin typeface="Meiryo UI"/>
                <a:ea typeface="Meiryo UI"/>
              </a:rPr>
              <a:t>-covering Region III, the Northeast and Midwest,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Including the states of CT, DE, IA, IL, IN, KY, MA, MD, ME, MI, MN, NH, NJ,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NY, OH, PA, RI, VA, VT, WI, WV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0"/>
              </a:lnSpc>
            </a:pP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solidFill>
                  <a:srgbClr val="AC4326"/>
                </a:solidFill>
                <a:latin typeface="Meiryo UI"/>
                <a:ea typeface="Meiryo UI"/>
              </a:rPr>
              <a:t>Rural Community Assistance Corporation</a:t>
            </a:r>
            <a:r>
              <a:rPr lang="en-US" sz="2000" b="0">
                <a:latin typeface="Meiryo UI"/>
                <a:ea typeface="Meiryo UI"/>
              </a:rPr>
              <a:t>-covering Region IV, the Western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US, including the states of AK, AZ, CA, CO, HI, ID, MT, NV, OR, UT, WA, and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the Western Pacific</a:t>
            </a:r>
            <a:endParaRPr lang="en-US" sz="2000">
              <a:latin typeface="Meiryo UI"/>
              <a:ea typeface="Meiryo UI"/>
            </a:endParaRPr>
          </a:p>
          <a:p>
            <a:endParaRPr lang="en-US">
              <a:ea typeface="Meiryo UI"/>
            </a:endParaRPr>
          </a:p>
        </p:txBody>
      </p:sp>
    </p:spTree>
    <p:extLst>
      <p:ext uri="{BB962C8B-B14F-4D97-AF65-F5344CB8AC3E}">
        <p14:creationId xmlns:p14="http://schemas.microsoft.com/office/powerpoint/2010/main" val="849264305"/>
      </p:ext>
    </p:extLst>
  </p:cSld>
  <p:clrMapOvr>
    <a:masterClrMapping/>
  </p:clrMapOvr>
  <p:transition>
    <p:strips dir="r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A7D7-60F1-4F4F-A7DD-4BD75FD94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1B73-82B3-40F2-94DF-51546B59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85" y="1288054"/>
            <a:ext cx="10765766" cy="4060560"/>
          </a:xfrm>
        </p:spPr>
        <p:txBody>
          <a:bodyPr>
            <a:noAutofit/>
          </a:bodyPr>
          <a:lstStyle/>
          <a:p>
            <a:r>
              <a:rPr lang="en-US" sz="2400"/>
              <a:t>Spotlight website</a:t>
            </a:r>
          </a:p>
          <a:p>
            <a:pPr lvl="1"/>
            <a:r>
              <a:rPr lang="en-US" sz="2800">
                <a:hlinkClick r:id="rId2"/>
              </a:rPr>
              <a:t>www.selfhelphousingspotlight.org</a:t>
            </a:r>
            <a:r>
              <a:rPr lang="en-US" sz="2800"/>
              <a:t>  </a:t>
            </a:r>
          </a:p>
          <a:p>
            <a:pPr lvl="1"/>
            <a:endParaRPr lang="en-US" sz="1400"/>
          </a:p>
          <a:p>
            <a:pPr lvl="1"/>
            <a:endParaRPr lang="en-US" sz="140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/>
              <a:t>Starting Point – Affordable Self Help Housing in Rural America YouTube Video</a:t>
            </a:r>
          </a:p>
          <a:p>
            <a:pPr>
              <a:lnSpc>
                <a:spcPct val="100000"/>
              </a:lnSpc>
            </a:pPr>
            <a:r>
              <a:rPr lang="en-US" sz="2400" b="0"/>
              <a:t> </a:t>
            </a:r>
            <a:r>
              <a:rPr lang="en-US" sz="2400" b="0">
                <a:hlinkClick r:id="rId3"/>
              </a:rPr>
              <a:t>https://www.youtube.com/watch?v=CXlr8fVxJBg</a:t>
            </a:r>
            <a:r>
              <a:rPr lang="en-US" sz="2400" b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0C16A-3669-4F7A-B3A4-52FC80EBD8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F1B59-1C35-4FC3-B073-A8A743E2D0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2619A-9731-1443-743B-8EF253454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305" y="1288054"/>
            <a:ext cx="4400000" cy="1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18586"/>
      </p:ext>
    </p:extLst>
  </p:cSld>
  <p:clrMapOvr>
    <a:masterClrMapping/>
  </p:clrMapOvr>
  <p:transition>
    <p:strips dir="r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8B785-5C7E-4170-9CC9-C7CC1F5B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/>
              <a:t>Tips for Program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C6148-7219-4E8B-BA5A-EF03A1C3A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53" y="1277681"/>
            <a:ext cx="10904435" cy="4904178"/>
          </a:xfrm>
        </p:spPr>
        <p:txBody>
          <a:bodyPr>
            <a:no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Shadow a current grantee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Check out the self-help housing spotlight website </a:t>
            </a:r>
            <a:r>
              <a:rPr lang="en-US" sz="2000">
                <a:hlinkClick r:id="rId2"/>
              </a:rPr>
              <a:t>selfhelphousingspotlight.org</a:t>
            </a:r>
            <a:endParaRPr lang="en-US" sz="200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Start small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Use developed lots for first grant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Keep ownership and development of land simple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Be ready to start construction on day #1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Prepare financial systems for construction accounts and federal funds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0483D4-F750-4FA5-8170-06B28D339B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33752-520A-4708-B2D3-B41167861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218551"/>
      </p:ext>
    </p:extLst>
  </p:cSld>
  <p:clrMapOvr>
    <a:masterClrMapping/>
  </p:clrMapOvr>
  <p:transition>
    <p:strips dir="r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8B785-5C7E-4170-9CC9-C7CC1F5BD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39426"/>
            <a:ext cx="11242638" cy="864930"/>
          </a:xfrm>
        </p:spPr>
        <p:txBody>
          <a:bodyPr>
            <a:noAutofit/>
          </a:bodyPr>
          <a:lstStyle/>
          <a:p>
            <a:pPr algn="ctr"/>
            <a:r>
              <a:rPr lang="en-US"/>
              <a:t>Create &amp; Maintain </a:t>
            </a:r>
            <a:br>
              <a:rPr lang="en-US"/>
            </a:br>
            <a:r>
              <a:rPr lang="en-US"/>
              <a:t>A Good Relationship with USDA Rural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C6148-7219-4E8B-BA5A-EF03A1C3A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483743"/>
            <a:ext cx="10904435" cy="4693220"/>
          </a:xfrm>
        </p:spPr>
        <p:txBody>
          <a:bodyPr>
            <a:no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Respect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Communicate-KEY ingredient.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Understand expectations.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Stay focused on the common goal to improve the quality of life and increase the economic opportunity for Rural America.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winners will be the Grantee, USDA Rural Development and most important-the Family being served.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0483D4-F750-4FA5-8170-06B28D339B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33752-520A-4708-B2D3-B41167861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201376"/>
      </p:ext>
    </p:extLst>
  </p:cSld>
  <p:clrMapOvr>
    <a:masterClrMapping/>
  </p:clrMapOvr>
  <p:transition>
    <p:strips dir="r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Now What?</a:t>
            </a:r>
          </a:p>
        </p:txBody>
      </p:sp>
      <p:sp>
        <p:nvSpPr>
          <p:cNvPr id="7168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00665" y="1543350"/>
            <a:ext cx="9210136" cy="4628850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en-US" altLang="en-US" sz="3200" dirty="0"/>
              <a:t>If your organization is interested: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Contact the T&amp;MA Contractor for your area.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Conduct a Feasibility Study</a:t>
            </a:r>
          </a:p>
          <a:p>
            <a:pPr marL="1204913" lvl="3" indent="-342900">
              <a:buFont typeface="Wingdings" panose="05000000000000000000" pitchFamily="2" charset="2"/>
              <a:buChar char="v"/>
            </a:pPr>
            <a:r>
              <a:rPr lang="en-US" altLang="en-US" sz="2400" b="1" dirty="0"/>
              <a:t>Helps determine if your organization and area are right for the program.</a:t>
            </a:r>
          </a:p>
          <a:p>
            <a:pPr marL="1204913" lvl="3" indent="-342900">
              <a:buFont typeface="Wingdings" panose="05000000000000000000" pitchFamily="2" charset="2"/>
              <a:buChar char="v"/>
            </a:pPr>
            <a:r>
              <a:rPr lang="en-US" altLang="en-US" sz="2400" b="1" dirty="0"/>
              <a:t>Submit to T&amp;MA Contractor with request to proceed with application training.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Approval will be given by USDA Rural Development to proceed.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Application assistance is provided.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Grant funding is not guaranteed. 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en-US" sz="1400"/>
          </a:p>
        </p:txBody>
      </p:sp>
      <p:pic>
        <p:nvPicPr>
          <p:cNvPr id="71686" name="Picture 7" descr="C:\Users\Jill\AppData\Local\Microsoft\Windows\Temporary Internet Files\Content.IE5\95F6SYAO\MC900441902[1].wmf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851" y="1543350"/>
            <a:ext cx="1931418" cy="22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28FA48-B05A-4DB8-9410-A9C9B08E9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59" y="3637127"/>
            <a:ext cx="10065679" cy="1493765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24" name="Picture Placeholder 23" descr="A computer on a table">
            <a:extLst>
              <a:ext uri="{FF2B5EF4-FFF2-40B4-BE49-F238E27FC236}">
                <a16:creationId xmlns:a16="http://schemas.microsoft.com/office/drawing/2014/main" id="{DFA3F48C-2BCF-4B14-A3DE-6AD7861752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588" y="642938"/>
            <a:ext cx="2449512" cy="2476500"/>
          </a:xfrm>
        </p:spPr>
      </p:pic>
      <p:pic>
        <p:nvPicPr>
          <p:cNvPr id="26" name="Picture Placeholder 25" descr="A person standing in front of a building">
            <a:extLst>
              <a:ext uri="{FF2B5EF4-FFF2-40B4-BE49-F238E27FC236}">
                <a16:creationId xmlns:a16="http://schemas.microsoft.com/office/drawing/2014/main" id="{44498E43-C8EA-43BA-9A26-3008727E1E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338" y="643636"/>
            <a:ext cx="2449512" cy="2476500"/>
          </a:xfrm>
        </p:spPr>
      </p:pic>
      <p:pic>
        <p:nvPicPr>
          <p:cNvPr id="28" name="Picture Placeholder 27" descr="A picture containing text, indoor, device">
            <a:extLst>
              <a:ext uri="{FF2B5EF4-FFF2-40B4-BE49-F238E27FC236}">
                <a16:creationId xmlns:a16="http://schemas.microsoft.com/office/drawing/2014/main" id="{3278E6CB-DC68-4C8D-8DC1-D1C6DA25E75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470" y="643636"/>
            <a:ext cx="2449512" cy="2476500"/>
          </a:xfrm>
        </p:spPr>
      </p:pic>
      <p:pic>
        <p:nvPicPr>
          <p:cNvPr id="34" name="Picture Placeholder 33" descr="A picture containing person, indoor drawing on glass">
            <a:extLst>
              <a:ext uri="{FF2B5EF4-FFF2-40B4-BE49-F238E27FC236}">
                <a16:creationId xmlns:a16="http://schemas.microsoft.com/office/drawing/2014/main" id="{FA31531E-464C-464F-8ED4-9CB461EA7F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301" y="643636"/>
            <a:ext cx="2449512" cy="24765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4FD4F6-D104-4BE2-9195-D77A932D6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4B98-E69D-493E-8058-816AE81F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E20EFF4B-E35B-4DE6-97A9-05E54E649A15}" type="slidenum">
              <a:rPr lang="en-US" noProof="0" smtClean="0"/>
              <a:pPr lvl="0"/>
              <a:t>66</a:t>
            </a:fld>
            <a:endParaRPr lang="en-US" noProof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128C580-A150-87CE-2A4F-6CA6E630F7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Meiryo UI"/>
              </a:rPr>
              <a:t>Please contact a T&amp;MA Contractor in your region.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1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7332" y="278342"/>
            <a:ext cx="11205256" cy="98630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3200"/>
              <a:t>Self-Help Housing-Participants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idx="1"/>
          </p:nvPr>
        </p:nvSpPr>
        <p:spPr>
          <a:xfrm>
            <a:off x="639412" y="1264646"/>
            <a:ext cx="8182616" cy="492618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Must be low or very low income.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Must qualify for a mortgage for new construction or rehab loan or grant.</a:t>
            </a:r>
            <a:endParaRPr lang="en-US" altLang="en-US" sz="2200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Opportunity to own an affordable, energy efficient and attractive home.</a:t>
            </a:r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200">
                <a:ea typeface="Meiryo UI"/>
              </a:rPr>
              <a:t>Invest in a home versus renting, building a long-term asset.</a:t>
            </a:r>
            <a:endParaRPr lang="en-US" altLang="en-US" sz="2200"/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Mortgage is reduced through sweat equity, with savings varying by participant.</a:t>
            </a:r>
          </a:p>
          <a:p>
            <a:pPr marL="285750" indent="-285750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Gain valuable skills which can enhance employment opportunities and learn skills to assist in home maintenance.</a:t>
            </a:r>
          </a:p>
          <a:p>
            <a:pPr marL="285750" indent="-285750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Contributes to building strong neighborhoods </a:t>
            </a:r>
            <a:br>
              <a:rPr lang="en-US" altLang="en-US" sz="2200"/>
            </a:br>
            <a:r>
              <a:rPr lang="en-US" altLang="en-US" sz="2200"/>
              <a:t>and communities.</a:t>
            </a:r>
          </a:p>
          <a:p>
            <a:pPr eaLnBrk="1" hangingPunct="1">
              <a:spcBef>
                <a:spcPct val="40000"/>
              </a:spcBef>
            </a:pPr>
            <a:endParaRPr lang="en-US" altLang="en-US" b="1"/>
          </a:p>
        </p:txBody>
      </p:sp>
      <p:sp>
        <p:nvSpPr>
          <p:cNvPr id="133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pic>
        <p:nvPicPr>
          <p:cNvPr id="6" name="Picture 5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D6D790F4-DF3A-4E9C-94F0-B9963F22C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97" r="11937" b="-1"/>
          <a:stretch/>
        </p:blipFill>
        <p:spPr>
          <a:xfrm>
            <a:off x="8072581" y="4329550"/>
            <a:ext cx="3815770" cy="1732488"/>
          </a:xfrm>
          <a:prstGeom prst="rect">
            <a:avLst/>
          </a:prstGeom>
          <a:noFill/>
        </p:spPr>
      </p:pic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319C7D8E-36B9-418A-BF3F-280D61DE4AD5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7</a:t>
            </a:fld>
            <a:endParaRPr lang="en-US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uiExpand="1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6A63-4146-493A-A184-0F556221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Self-Help Community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7E0A-6758-4C5F-BA67-6947304D0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442256"/>
            <a:ext cx="11034493" cy="493965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/>
              <a:t>Creates affordable housing opportunities.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/>
              <a:t>Provides access to affordable mortgages.</a:t>
            </a:r>
            <a:endParaRPr lang="en-US" sz="2600">
              <a:ea typeface="Meiryo UI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/>
              <a:t>Homeownership boosts the local tax base.</a:t>
            </a:r>
            <a:endParaRPr lang="en-US" sz="2600">
              <a:ea typeface="Meiryo UI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/>
              <a:t>Brings in federal grant and mortgage funding.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/>
              <a:t>Enhances and improves local housing stock.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/>
              <a:t>Contributes to local economy.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/>
              <a:t>Participants can own a home for what it costs to rent (varies by area).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/>
              <a:t>Participants learn valuable construction and maintenance skills.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/>
              <a:t>Self-Help can build wealth and equity.</a:t>
            </a:r>
            <a:endParaRPr lang="en-US" altLang="en-US" sz="2600">
              <a:ea typeface="Meiryo UI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/>
              <a:t>USDA Rural Development involvement may lead to additional opportunities.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E9F62-5424-40BD-A2B2-B69659A07D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D842F-2F57-412E-96BA-75F52D745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6579BC9-EC3E-8D0F-4EE7-6DC61188F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6655"/>
          <a:stretch/>
        </p:blipFill>
        <p:spPr>
          <a:xfrm>
            <a:off x="7591245" y="1566487"/>
            <a:ext cx="4082660" cy="2505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792699"/>
      </p:ext>
    </p:extLst>
  </p:cSld>
  <p:clrMapOvr>
    <a:masterClrMapping/>
  </p:clrMapOvr>
  <p:transition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6A63-4146-493A-A184-0F556221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Self-Help Agency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7E0A-6758-4C5F-BA67-6947304D0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51" y="1598955"/>
            <a:ext cx="11117158" cy="4048294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Supports the organization’s mission.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Creates a new revenue stream.</a:t>
            </a:r>
            <a:endParaRPr lang="en-US" sz="3200">
              <a:ea typeface="Meiryo U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Offers program flexibility.</a:t>
            </a:r>
            <a:endParaRPr lang="en-US" sz="3200">
              <a:ea typeface="Meiryo U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Generates excitement with new programs and                   partners and stakeholders.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Provides opportunities for staff support and new positions.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Builds and strengthens organizational capacity.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Could lead to other USDA Rural Development funding opportunities.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E9F62-5424-40BD-A2B2-B69659A07D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D842F-2F57-412E-96BA-75F52D745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6579BC9-EC3E-8D0F-4EE7-6DC61188F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6655"/>
          <a:stretch/>
        </p:blipFill>
        <p:spPr>
          <a:xfrm>
            <a:off x="7611414" y="1597763"/>
            <a:ext cx="3941174" cy="2418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005927"/>
      </p:ext>
    </p:extLst>
  </p:cSld>
  <p:clrMapOvr>
    <a:masterClrMapping/>
  </p:clrMapOvr>
  <p:transition>
    <p:strips dir="rd"/>
  </p:transition>
</p:sld>
</file>

<file path=ppt/theme/theme1.xml><?xml version="1.0" encoding="utf-8"?>
<a:theme xmlns:a="http://schemas.openxmlformats.org/drawingml/2006/main" name="MeiryoVTI">
  <a:themeElements>
    <a:clrScheme name="Meiryo">
      <a:dk1>
        <a:srgbClr val="232323"/>
      </a:dk1>
      <a:lt1>
        <a:srgbClr val="FFFFFF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B9D587"/>
      </a:accent3>
      <a:accent4>
        <a:srgbClr val="E8BD32"/>
      </a:accent4>
      <a:accent5>
        <a:srgbClr val="809EC2"/>
      </a:accent5>
      <a:accent6>
        <a:srgbClr val="E3ADB6"/>
      </a:accent6>
      <a:hlink>
        <a:srgbClr val="34ADB6"/>
      </a:hlink>
      <a:folHlink>
        <a:srgbClr val="B2B2B2"/>
      </a:folHlink>
    </a:clrScheme>
    <a:fontScheme name="Meiryo UI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riyo_Win32_JC_SL_v2.potx" id="{77663EF8-81AF-4A53-AD14-18F5794291B2}" vid="{1972F907-976D-4EFE-B456-F83CC7D3E4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2b46b6e-95da-4e89-bca0-5cba03c0a74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27784076AA44F9DFE54AC2FD54319" ma:contentTypeVersion="18" ma:contentTypeDescription="Create a new document." ma:contentTypeScope="" ma:versionID="c3d8a95ae671348d34491921fa8e4285">
  <xsd:schema xmlns:xsd="http://www.w3.org/2001/XMLSchema" xmlns:xs="http://www.w3.org/2001/XMLSchema" xmlns:p="http://schemas.microsoft.com/office/2006/metadata/properties" xmlns:ns3="d2b46b6e-95da-4e89-bca0-5cba03c0a749" xmlns:ns4="edf6423d-d41b-4d30-85d3-ad2609b5f76e" targetNamespace="http://schemas.microsoft.com/office/2006/metadata/properties" ma:root="true" ma:fieldsID="0333dbf25f74e1998a51105994525c47" ns3:_="" ns4:_="">
    <xsd:import namespace="d2b46b6e-95da-4e89-bca0-5cba03c0a749"/>
    <xsd:import namespace="edf6423d-d41b-4d30-85d3-ad2609b5f7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46b6e-95da-4e89-bca0-5cba03c0a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6423d-d41b-4d30-85d3-ad2609b5f76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4605F9-2AA0-4698-BBDB-0F81CCABFD7B}">
  <ds:schemaRefs>
    <ds:schemaRef ds:uri="http://purl.org/dc/dcmitype/"/>
    <ds:schemaRef ds:uri="http://purl.org/dc/elements/1.1/"/>
    <ds:schemaRef ds:uri="http://www.w3.org/XML/1998/namespace"/>
    <ds:schemaRef ds:uri="edf6423d-d41b-4d30-85d3-ad2609b5f76e"/>
    <ds:schemaRef ds:uri="http://schemas.microsoft.com/office/2006/metadata/properties"/>
    <ds:schemaRef ds:uri="http://schemas.microsoft.com/office/infopath/2007/PartnerControls"/>
    <ds:schemaRef ds:uri="d2b46b6e-95da-4e89-bca0-5cba03c0a749"/>
    <ds:schemaRef ds:uri="http://schemas.microsoft.com/office/2006/documentManagement/types"/>
    <ds:schemaRef ds:uri="http://purl.org/dc/terms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E8D266D-33CD-474B-8F46-6E9242FB3F12}">
  <ds:schemaRefs>
    <ds:schemaRef ds:uri="d2b46b6e-95da-4e89-bca0-5cba03c0a749"/>
    <ds:schemaRef ds:uri="edf6423d-d41b-4d30-85d3-ad2609b5f7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389B4F5-D858-4228-A1A8-F9C09A238B6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tf22749116_win32 (1)</Template>
  <TotalTime>2</TotalTime>
  <Words>3251</Words>
  <Application>Microsoft Office PowerPoint</Application>
  <PresentationFormat>Widescreen</PresentationFormat>
  <Paragraphs>589</Paragraphs>
  <Slides>66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Meiryo</vt:lpstr>
      <vt:lpstr>Meiryo UI</vt:lpstr>
      <vt:lpstr>Arial</vt:lpstr>
      <vt:lpstr>Calibri</vt:lpstr>
      <vt:lpstr>Courier New</vt:lpstr>
      <vt:lpstr>Times New Roman</vt:lpstr>
      <vt:lpstr>Wingdings</vt:lpstr>
      <vt:lpstr>MeiryoVTI</vt:lpstr>
      <vt:lpstr>Document</vt:lpstr>
      <vt:lpstr>Orientation to  USDA Rural Development’s  Self-Help Housing Program</vt:lpstr>
      <vt:lpstr>T&amp;MA Contractors</vt:lpstr>
      <vt:lpstr>Agenda</vt:lpstr>
      <vt:lpstr>What is Self-Help Housing?</vt:lpstr>
      <vt:lpstr>Self-Help Housing</vt:lpstr>
      <vt:lpstr>Elements of Self-Help Housing</vt:lpstr>
      <vt:lpstr>Self-Help Housing-Participants</vt:lpstr>
      <vt:lpstr>Self-Help Community Benefits</vt:lpstr>
      <vt:lpstr>Self-Help Agency Benefits</vt:lpstr>
      <vt:lpstr>Meet the Team--Four Necessary Elements </vt:lpstr>
      <vt:lpstr>Section 523 and 502/504 Regulations</vt:lpstr>
      <vt:lpstr>Regulations</vt:lpstr>
      <vt:lpstr>Types of Self-Help Housing</vt:lpstr>
      <vt:lpstr>New Construction</vt:lpstr>
      <vt:lpstr>Mutual Self-Help Housing - New Construction </vt:lpstr>
      <vt:lpstr>How long will it take to build the homes?</vt:lpstr>
      <vt:lpstr>Pre-Construction Tasks</vt:lpstr>
      <vt:lpstr>Family Labor Contribution</vt:lpstr>
      <vt:lpstr>Mutual Self-Help Housing New Construction</vt:lpstr>
      <vt:lpstr>PowerPoint Presentation</vt:lpstr>
      <vt:lpstr>Rehab</vt:lpstr>
      <vt:lpstr>Self-Help Rehab</vt:lpstr>
      <vt:lpstr>Elements of Rehab</vt:lpstr>
      <vt:lpstr>Elements of Repairs for Rehab</vt:lpstr>
      <vt:lpstr>Considerations for Selecting Self-Help Type</vt:lpstr>
      <vt:lpstr>Program Comparison</vt:lpstr>
      <vt:lpstr>Self-Help Technical Assistance Grant</vt:lpstr>
      <vt:lpstr>PowerPoint Presentation</vt:lpstr>
      <vt:lpstr>Grant Amount for New Construction</vt:lpstr>
      <vt:lpstr>Grant Amount for Rehabilitation</vt:lpstr>
      <vt:lpstr>Use of TA Grant Funds</vt:lpstr>
      <vt:lpstr>PowerPoint Presentation</vt:lpstr>
      <vt:lpstr>Typical Staffing 1944.405 (h)</vt:lpstr>
      <vt:lpstr>PowerPoint Presentation</vt:lpstr>
      <vt:lpstr>Board of Directors Responsibilities</vt:lpstr>
      <vt:lpstr>Grantee Responsibilities</vt:lpstr>
      <vt:lpstr>PowerPoint Presentation</vt:lpstr>
      <vt:lpstr>USDA Rural Development’s Responsibilities</vt:lpstr>
      <vt:lpstr>Participant Responsibilities</vt:lpstr>
      <vt:lpstr>Grant Performance Goals </vt:lpstr>
      <vt:lpstr>USDA Rural Development Funds </vt:lpstr>
      <vt:lpstr>Financing</vt:lpstr>
      <vt:lpstr>PowerPoint Presentation</vt:lpstr>
      <vt:lpstr>Benefits of the 502 Loan Program</vt:lpstr>
      <vt:lpstr>PowerPoint Presentation</vt:lpstr>
      <vt:lpstr>Application Requirements</vt:lpstr>
      <vt:lpstr>Quarterly Review Meeting 1944.417</vt:lpstr>
      <vt:lpstr>SHARES Reporting and Tracking</vt:lpstr>
      <vt:lpstr>Repair and Rehab Reporting and Tracking</vt:lpstr>
      <vt:lpstr>Sample Self-Help Homes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Self-Help Statistics</vt:lpstr>
      <vt:lpstr>T&amp;MA Contractors</vt:lpstr>
      <vt:lpstr>T&amp;MA Contractor’s Responsibilities</vt:lpstr>
      <vt:lpstr>T&amp;MA Contractor Websites</vt:lpstr>
      <vt:lpstr>T&amp;MA Contractors</vt:lpstr>
      <vt:lpstr>Resources</vt:lpstr>
      <vt:lpstr>Tips for Program Development</vt:lpstr>
      <vt:lpstr>Create &amp; Maintain  A Good Relationship with USDA Rural Development</vt:lpstr>
      <vt:lpstr>Now What?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Opportunities  USDA Rural Development</dc:title>
  <dc:creator>Jill Lordan</dc:creator>
  <cp:lastModifiedBy>Kent Latham</cp:lastModifiedBy>
  <cp:revision>38</cp:revision>
  <cp:lastPrinted>2024-09-11T19:36:58Z</cp:lastPrinted>
  <dcterms:created xsi:type="dcterms:W3CDTF">2022-10-03T17:19:50Z</dcterms:created>
  <dcterms:modified xsi:type="dcterms:W3CDTF">2025-04-14T12:39:34Z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0x010100FC227784076AA44F9DFE54AC2FD54319</vt:lpwstr>
  </property>
</Properties>
</file>