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64539" y="5707440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 h="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6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012969" y="5707440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 h="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6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641509" y="5707440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 h="0">
                <a:moveTo>
                  <a:pt x="0" y="0"/>
                </a:moveTo>
                <a:lnTo>
                  <a:pt x="331470" y="0"/>
                </a:lnTo>
              </a:path>
            </a:pathLst>
          </a:custGeom>
          <a:ln w="36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837760" y="2610434"/>
            <a:ext cx="12700" cy="142240"/>
          </a:xfrm>
          <a:custGeom>
            <a:avLst/>
            <a:gdLst/>
            <a:ahLst/>
            <a:cxnLst/>
            <a:rect l="l" t="t" r="r" b="b"/>
            <a:pathLst>
              <a:path w="12700" h="142239">
                <a:moveTo>
                  <a:pt x="12191" y="0"/>
                </a:moveTo>
                <a:lnTo>
                  <a:pt x="0" y="0"/>
                </a:lnTo>
                <a:lnTo>
                  <a:pt x="0" y="141731"/>
                </a:lnTo>
                <a:lnTo>
                  <a:pt x="12191" y="14173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837760" y="2802458"/>
            <a:ext cx="12700" cy="142240"/>
          </a:xfrm>
          <a:custGeom>
            <a:avLst/>
            <a:gdLst/>
            <a:ahLst/>
            <a:cxnLst/>
            <a:rect l="l" t="t" r="r" b="b"/>
            <a:pathLst>
              <a:path w="12700" h="142239">
                <a:moveTo>
                  <a:pt x="12191" y="0"/>
                </a:moveTo>
                <a:lnTo>
                  <a:pt x="0" y="0"/>
                </a:lnTo>
                <a:lnTo>
                  <a:pt x="0" y="141731"/>
                </a:lnTo>
                <a:lnTo>
                  <a:pt x="12191" y="14173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60488" y="952309"/>
          <a:ext cx="6326505" cy="8035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3625"/>
                <a:gridCol w="1068070"/>
                <a:gridCol w="961390"/>
                <a:gridCol w="1082039"/>
                <a:gridCol w="1097279"/>
                <a:gridCol w="963295"/>
              </a:tblGrid>
              <a:tr h="278765">
                <a:tc gridSpan="6">
                  <a:txBody>
                    <a:bodyPr/>
                    <a:lstStyle/>
                    <a:p>
                      <a:pPr algn="ctr">
                        <a:lnSpc>
                          <a:spcPts val="1605"/>
                        </a:lnSpc>
                      </a:pPr>
                      <a:r>
                        <a:rPr dirty="0" sz="1350" spc="-75" b="1">
                          <a:latin typeface="Arial"/>
                          <a:cs typeface="Arial"/>
                        </a:rPr>
                        <a:t>Request</a:t>
                      </a:r>
                      <a:r>
                        <a:rPr dirty="0" sz="1350" spc="-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3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350" spc="-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40" b="1">
                          <a:latin typeface="Arial"/>
                          <a:cs typeface="Arial"/>
                        </a:rPr>
                        <a:t>Obligation</a:t>
                      </a:r>
                      <a:r>
                        <a:rPr dirty="0" sz="1350" spc="-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35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350" spc="-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10" b="1">
                          <a:latin typeface="Arial"/>
                          <a:cs typeface="Arial"/>
                        </a:rPr>
                        <a:t>Funds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082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135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Borrower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Name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6540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5.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Case/Borrower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Number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698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5730">
                        <a:lnSpc>
                          <a:spcPts val="490"/>
                        </a:lnSpc>
                        <a:tabLst>
                          <a:tab pos="391795" algn="l"/>
                          <a:tab pos="705485" algn="l"/>
                        </a:tabLst>
                      </a:pPr>
                      <a:r>
                        <a:rPr dirty="0" sz="500" spc="-25">
                          <a:latin typeface="Arial"/>
                          <a:cs typeface="Arial"/>
                        </a:rPr>
                        <a:t>ST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500" spc="-25">
                          <a:latin typeface="Arial"/>
                          <a:cs typeface="Arial"/>
                        </a:rPr>
                        <a:t>CO</a:t>
                      </a:r>
                      <a:r>
                        <a:rPr dirty="0" sz="5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500" spc="-65">
                          <a:latin typeface="Arial"/>
                          <a:cs typeface="Arial"/>
                        </a:rPr>
                        <a:t>BORROWER</a:t>
                      </a:r>
                      <a:r>
                        <a:rPr dirty="0" sz="5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25">
                          <a:latin typeface="Arial"/>
                          <a:cs typeface="Arial"/>
                        </a:rPr>
                        <a:t>ID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Borrower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Address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6.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Applicant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28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3.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City,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State,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Zip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Code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7.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Collateral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Code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6525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4.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County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Name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8.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Community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Size</a:t>
                      </a:r>
                      <a:r>
                        <a:rPr dirty="0" sz="5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Service</a:t>
                      </a:r>
                      <a:r>
                        <a:rPr dirty="0" sz="5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Area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018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9.</a:t>
                      </a:r>
                      <a:r>
                        <a:rPr dirty="0" sz="5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Loan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A0A0A0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13.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Interest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Rate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1015"/>
                        </a:lnSpc>
                      </a:pPr>
                      <a:r>
                        <a:rPr dirty="0" sz="900" spc="-5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A0A0A0"/>
                    </a:solidFill>
                  </a:tcPr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10.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Grant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14.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Repayment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Terms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(years)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11.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Assistance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Code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15.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5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Payment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</a:tr>
              <a:tr h="5016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12.</a:t>
                      </a:r>
                      <a:r>
                        <a:rPr dirty="0" sz="5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5" b="1">
                          <a:latin typeface="Arial"/>
                          <a:cs typeface="Arial"/>
                        </a:rPr>
                        <a:t>Fiscal</a:t>
                      </a:r>
                      <a:r>
                        <a:rPr dirty="0" sz="5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b="1">
                          <a:latin typeface="Arial"/>
                          <a:cs typeface="Arial"/>
                        </a:rPr>
                        <a:t>Year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16.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5" b="1" i="1">
                          <a:latin typeface="Arial"/>
                          <a:cs typeface="Arial"/>
                        </a:rPr>
                        <a:t>Kept </a:t>
                      </a:r>
                      <a:r>
                        <a:rPr dirty="0" sz="550" b="1" i="1">
                          <a:latin typeface="Arial"/>
                          <a:cs typeface="Arial"/>
                        </a:rPr>
                        <a:t>blank</a:t>
                      </a:r>
                      <a:r>
                        <a:rPr dirty="0" sz="550" spc="-2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 i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550" spc="-2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 i="1">
                          <a:latin typeface="Arial"/>
                          <a:cs typeface="Arial"/>
                        </a:rPr>
                        <a:t>future</a:t>
                      </a:r>
                      <a:r>
                        <a:rPr dirty="0" sz="550" spc="-25" b="1" i="1">
                          <a:latin typeface="Arial"/>
                          <a:cs typeface="Arial"/>
                        </a:rPr>
                        <a:t> use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</a:tr>
              <a:tr h="21018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050">
                <a:tc gridSpan="6"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550" b="1">
                          <a:latin typeface="Arial"/>
                          <a:cs typeface="Arial"/>
                        </a:rPr>
                        <a:t>17.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COMMENTS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35" b="1">
                          <a:latin typeface="Arial"/>
                          <a:cs typeface="Arial"/>
                        </a:rPr>
                        <a:t>REQUIREMENTS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30" b="1">
                          <a:latin typeface="Arial"/>
                          <a:cs typeface="Arial"/>
                        </a:rPr>
                        <a:t>CERTIFYING</a:t>
                      </a:r>
                      <a:r>
                        <a:rPr dirty="0" sz="5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b="1">
                          <a:latin typeface="Arial"/>
                          <a:cs typeface="Arial"/>
                        </a:rPr>
                        <a:t>OFFICIAL: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8483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193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84835">
                <a:tc gridSpan="6">
                  <a:txBody>
                    <a:bodyPr/>
                    <a:lstStyle/>
                    <a:p>
                      <a:pPr marL="15240" marR="412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550" spc="-20">
                          <a:latin typeface="Arial"/>
                          <a:cs typeface="Arial"/>
                        </a:rPr>
                        <a:t>18.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0">
                          <a:latin typeface="Arial"/>
                          <a:cs typeface="Arial"/>
                        </a:rPr>
                        <a:t>HEREBY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85">
                          <a:latin typeface="Arial"/>
                          <a:cs typeface="Arial"/>
                        </a:rPr>
                        <a:t>CERTIFY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am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unable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obtain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sufficient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credit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elsewhere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finance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my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actual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needs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reasonable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rates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terms,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taking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into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consideration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prevailing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private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cooperative</a:t>
                      </a:r>
                      <a:r>
                        <a:rPr dirty="0" sz="6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rates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terms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in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near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my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community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loans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similar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purposes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periods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time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(as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applicable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accordance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program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regulations).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agree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5">
                          <a:latin typeface="Arial"/>
                          <a:cs typeface="Arial"/>
                        </a:rPr>
                        <a:t>use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the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sum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specified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herein,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subject</a:t>
                      </a:r>
                      <a:r>
                        <a:rPr dirty="0" sz="6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accordance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with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regulations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applicable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of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0">
                          <a:latin typeface="Arial"/>
                          <a:cs typeface="Arial"/>
                        </a:rPr>
                        <a:t>assistance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indicated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above,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request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payment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of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such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sum.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agree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report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 </a:t>
                      </a:r>
                      <a:r>
                        <a:rPr dirty="0" sz="600" spc="-65">
                          <a:latin typeface="Arial"/>
                          <a:cs typeface="Arial"/>
                        </a:rPr>
                        <a:t>USDA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material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0">
                          <a:latin typeface="Arial"/>
                          <a:cs typeface="Arial"/>
                        </a:rPr>
                        <a:t>adverse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0">
                          <a:latin typeface="Arial"/>
                          <a:cs typeface="Arial"/>
                        </a:rPr>
                        <a:t>changes,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6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otherwise,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occur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prior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loan/grant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closing.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certify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no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part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the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sum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specified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herein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5">
                          <a:latin typeface="Arial"/>
                          <a:cs typeface="Arial"/>
                        </a:rPr>
                        <a:t>has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been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received.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have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reviewed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the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loan/grant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approval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requirements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comments</a:t>
                      </a:r>
                      <a:r>
                        <a:rPr dirty="0" sz="6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associated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with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loan/grant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request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agree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comply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 with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these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provisions.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495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080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6400">
                <a:tc gridSpan="6">
                  <a:txBody>
                    <a:bodyPr/>
                    <a:lstStyle/>
                    <a:p>
                      <a:pPr marL="1075055" marR="100330" indent="-1064895">
                        <a:lnSpc>
                          <a:spcPct val="105600"/>
                        </a:lnSpc>
                        <a:spcBef>
                          <a:spcPts val="315"/>
                        </a:spcBef>
                        <a:tabLst>
                          <a:tab pos="1075055" algn="l"/>
                        </a:tabLst>
                      </a:pPr>
                      <a:r>
                        <a:rPr dirty="0" sz="500" spc="-10" b="1">
                          <a:latin typeface="Arial"/>
                          <a:cs typeface="Arial"/>
                        </a:rPr>
                        <a:t>WARNING: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	Whoever,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matter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within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jurisdiction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department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agency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United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States,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knowingly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willfully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falsifies,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20" b="1">
                          <a:latin typeface="Arial"/>
                          <a:cs typeface="Arial"/>
                        </a:rPr>
                        <a:t>conceals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20" b="1">
                          <a:latin typeface="Arial"/>
                          <a:cs typeface="Arial"/>
                        </a:rPr>
                        <a:t>covers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up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5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trick,</a:t>
                      </a:r>
                      <a:r>
                        <a:rPr dirty="0" sz="500" spc="5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scheme,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device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material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fact,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makes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false,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fictitious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fraudulent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statements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representations,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makes </a:t>
                      </a:r>
                      <a:r>
                        <a:rPr dirty="0" sz="500" spc="-20" b="1">
                          <a:latin typeface="Arial"/>
                          <a:cs typeface="Arial"/>
                        </a:rPr>
                        <a:t>use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false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writing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document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know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20" b="1">
                          <a:latin typeface="Arial"/>
                          <a:cs typeface="Arial"/>
                        </a:rPr>
                        <a:t>same</a:t>
                      </a:r>
                      <a:r>
                        <a:rPr dirty="0" sz="500" spc="50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contain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any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false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fictitious or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fraudulent statement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 entry,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shall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 be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fined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under this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title or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imprisoned not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more than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five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years,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b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00" spc="-10" b="1">
                          <a:latin typeface="Arial"/>
                          <a:cs typeface="Arial"/>
                        </a:rPr>
                        <a:t>both.</a:t>
                      </a:r>
                      <a:endParaRPr sz="5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080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2100">
                <a:tc gridSpan="6">
                  <a:txBody>
                    <a:bodyPr/>
                    <a:lstStyle/>
                    <a:p>
                      <a:pPr marL="10795" marR="255904">
                        <a:lnSpc>
                          <a:spcPct val="104800"/>
                        </a:lnSpc>
                        <a:spcBef>
                          <a:spcPts val="145"/>
                        </a:spcBef>
                        <a:tabLst>
                          <a:tab pos="3044190" algn="l"/>
                          <a:tab pos="3692525" algn="l"/>
                          <a:tab pos="4321175" algn="l"/>
                        </a:tabLst>
                      </a:pPr>
                      <a:r>
                        <a:rPr dirty="0" sz="550" spc="-20">
                          <a:latin typeface="Arial"/>
                          <a:cs typeface="Arial"/>
                        </a:rPr>
                        <a:t>(For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loans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at eligible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terms only) If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this loan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approved,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elect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 interest rate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 be charged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on my loan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 be the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lower of the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interest rate in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effect at the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time of loan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approval or loan</a:t>
                      </a:r>
                      <a:r>
                        <a:rPr dirty="0" sz="55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closing.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If </a:t>
                      </a:r>
                      <a:r>
                        <a:rPr dirty="0" sz="550" spc="-5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check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"NO"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 the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interest rate charged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on my loan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will be the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rate specified on</a:t>
                      </a:r>
                      <a:r>
                        <a:rPr dirty="0" sz="55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this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form.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-20202" sz="825" spc="-37" b="1">
                          <a:latin typeface="Arial"/>
                          <a:cs typeface="Arial"/>
                        </a:rPr>
                        <a:t>YES</a:t>
                      </a:r>
                      <a:r>
                        <a:rPr dirty="0" baseline="-20202" sz="825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baseline="-20202" sz="825" spc="-37" b="1">
                          <a:latin typeface="Arial"/>
                          <a:cs typeface="Arial"/>
                        </a:rPr>
                        <a:t>NO</a:t>
                      </a:r>
                      <a:r>
                        <a:rPr dirty="0" baseline="-20202" sz="825" b="1">
                          <a:latin typeface="Arial"/>
                          <a:cs typeface="Arial"/>
                        </a:rPr>
                        <a:t>	N/A-Grant</a:t>
                      </a:r>
                      <a:r>
                        <a:rPr dirty="0" baseline="-20202" sz="825" spc="-22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-20202" sz="825" spc="-30" b="1">
                          <a:latin typeface="Arial"/>
                          <a:cs typeface="Arial"/>
                        </a:rPr>
                        <a:t>Only</a:t>
                      </a:r>
                      <a:endParaRPr baseline="-20202" sz="825">
                        <a:latin typeface="Arial"/>
                        <a:cs typeface="Arial"/>
                      </a:endParaRPr>
                    </a:p>
                  </a:txBody>
                  <a:tcPr marL="0" marR="0" marB="0" marT="1841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588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19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3375">
                <a:tc gridSpan="2">
                  <a:txBody>
                    <a:bodyPr/>
                    <a:lstStyle/>
                    <a:p>
                      <a:pPr algn="ctr" marR="635">
                        <a:lnSpc>
                          <a:spcPts val="535"/>
                        </a:lnSpc>
                      </a:pPr>
                      <a:r>
                        <a:rPr dirty="0" sz="550" spc="-10" i="1">
                          <a:latin typeface="Arial"/>
                          <a:cs typeface="Arial"/>
                        </a:rPr>
                        <a:t>(Date)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985519">
                        <a:lnSpc>
                          <a:spcPts val="535"/>
                        </a:lnSpc>
                      </a:pPr>
                      <a:r>
                        <a:rPr dirty="0" sz="550" spc="-20" i="1">
                          <a:latin typeface="Arial"/>
                          <a:cs typeface="Arial"/>
                        </a:rPr>
                        <a:t>(Signature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 of</a:t>
                      </a:r>
                      <a:r>
                        <a:rPr dirty="0" sz="550" spc="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Authorized</a:t>
                      </a:r>
                      <a:r>
                        <a:rPr dirty="0" sz="550" spc="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Representative)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gridSpan="2">
                  <a:txBody>
                    <a:bodyPr/>
                    <a:lstStyle/>
                    <a:p>
                      <a:pPr algn="ctr" marL="15240">
                        <a:lnSpc>
                          <a:spcPts val="535"/>
                        </a:lnSpc>
                      </a:pPr>
                      <a:r>
                        <a:rPr dirty="0" sz="550" spc="-10" i="1">
                          <a:latin typeface="Arial"/>
                          <a:cs typeface="Arial"/>
                        </a:rPr>
                        <a:t>(Organization</a:t>
                      </a:r>
                      <a:r>
                        <a:rPr dirty="0" sz="55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Name)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700">
                        <a:lnSpc>
                          <a:spcPts val="535"/>
                        </a:lnSpc>
                      </a:pPr>
                      <a:r>
                        <a:rPr dirty="0" sz="550" spc="-30" i="1">
                          <a:latin typeface="Arial"/>
                          <a:cs typeface="Arial"/>
                        </a:rPr>
                        <a:t>(Typed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50" spc="11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Printed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Name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Title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Authorized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Representative </a:t>
                      </a:r>
                      <a:r>
                        <a:rPr dirty="0" sz="550" spc="-50" i="1">
                          <a:latin typeface="Arial"/>
                          <a:cs typeface="Arial"/>
                        </a:rPr>
                        <a:t>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 gridSpan="6"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650" spc="-3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6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b="1">
                          <a:latin typeface="Arial"/>
                          <a:cs typeface="Arial"/>
                        </a:rPr>
                        <a:t>Internal</a:t>
                      </a:r>
                      <a:r>
                        <a:rPr dirty="0" sz="6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45" b="1">
                          <a:latin typeface="Arial"/>
                          <a:cs typeface="Arial"/>
                        </a:rPr>
                        <a:t>Use</a:t>
                      </a:r>
                      <a:r>
                        <a:rPr dirty="0" sz="6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20" b="1">
                          <a:latin typeface="Arial"/>
                          <a:cs typeface="Arial"/>
                        </a:rPr>
                        <a:t>Only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38784">
                <a:tc gridSpan="6">
                  <a:txBody>
                    <a:bodyPr/>
                    <a:lstStyle/>
                    <a:p>
                      <a:pPr marL="24130" marR="128905">
                        <a:lnSpc>
                          <a:spcPct val="105500"/>
                        </a:lnSpc>
                        <a:spcBef>
                          <a:spcPts val="320"/>
                        </a:spcBef>
                      </a:pPr>
                      <a:r>
                        <a:rPr dirty="0" sz="550" spc="-20">
                          <a:latin typeface="Arial"/>
                          <a:cs typeface="Arial"/>
                        </a:rPr>
                        <a:t>19.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70">
                          <a:latin typeface="Arial"/>
                          <a:cs typeface="Arial"/>
                        </a:rPr>
                        <a:t>HEREBY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65">
                          <a:latin typeface="Arial"/>
                          <a:cs typeface="Arial"/>
                        </a:rPr>
                        <a:t>CERTIFY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committee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administrative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determinations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certifications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required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regulations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prerequisite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providing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assistance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indicated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above</a:t>
                      </a:r>
                      <a:r>
                        <a:rPr dirty="0" sz="5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have</a:t>
                      </a:r>
                      <a:r>
                        <a:rPr dirty="0" sz="5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been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made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evidence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thereof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docket,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requirements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pertinent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regulations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have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been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complied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with.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hereby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approve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above-described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assistance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set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forth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above,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document,</a:t>
                      </a:r>
                      <a:r>
                        <a:rPr dirty="0" sz="550" spc="1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subject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availability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funds,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Government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0">
                          <a:latin typeface="Arial"/>
                          <a:cs typeface="Arial"/>
                        </a:rPr>
                        <a:t>agrees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advance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such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applicant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purpose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subject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5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availability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prescribed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25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55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regulations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applicable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>
                          <a:latin typeface="Arial"/>
                          <a:cs typeface="Arial"/>
                        </a:rPr>
                        <a:t>assistance.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588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63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7820">
                <a:tc gridSpan="2">
                  <a:txBody>
                    <a:bodyPr/>
                    <a:lstStyle/>
                    <a:p>
                      <a:pPr algn="ctr" marR="635">
                        <a:lnSpc>
                          <a:spcPts val="535"/>
                        </a:lnSpc>
                      </a:pPr>
                      <a:r>
                        <a:rPr dirty="0" sz="550" spc="-10" i="1">
                          <a:latin typeface="Arial"/>
                          <a:cs typeface="Arial"/>
                        </a:rPr>
                        <a:t>(Date)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L="25400">
                        <a:lnSpc>
                          <a:spcPts val="535"/>
                        </a:lnSpc>
                      </a:pPr>
                      <a:r>
                        <a:rPr dirty="0" sz="550" spc="-20" i="1">
                          <a:latin typeface="Arial"/>
                          <a:cs typeface="Arial"/>
                        </a:rPr>
                        <a:t>(Signature</a:t>
                      </a:r>
                      <a:r>
                        <a:rPr dirty="0" sz="550" spc="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1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Approving</a:t>
                      </a:r>
                      <a:r>
                        <a:rPr dirty="0" sz="550" spc="1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Official)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660">
                <a:tc gridSpan="2"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550" spc="-30" i="1">
                          <a:latin typeface="Arial"/>
                          <a:cs typeface="Arial"/>
                        </a:rPr>
                        <a:t>(Typed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Printed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Name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i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5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Approving</a:t>
                      </a:r>
                      <a:r>
                        <a:rPr dirty="0" sz="550" spc="-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550" spc="-10" i="1">
                          <a:latin typeface="Arial"/>
                          <a:cs typeface="Arial"/>
                        </a:rPr>
                        <a:t>Official)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34290">
                    <a:lnL w="1270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550" spc="-10" i="1">
                          <a:latin typeface="Arial"/>
                          <a:cs typeface="Arial"/>
                        </a:rPr>
                        <a:t>(Title)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B="0" marT="34290"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 gridSpan="6">
                  <a:txBody>
                    <a:bodyPr/>
                    <a:lstStyle/>
                    <a:p>
                      <a:pPr algn="ctr" marL="226695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2053589" algn="l"/>
                        </a:tabLst>
                      </a:pPr>
                      <a:r>
                        <a:rPr dirty="0" sz="650" b="1">
                          <a:latin typeface="Arial"/>
                          <a:cs typeface="Arial"/>
                        </a:rPr>
                        <a:t>Obligation</a:t>
                      </a:r>
                      <a:r>
                        <a:rPr dirty="0" sz="6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b="1">
                          <a:latin typeface="Arial"/>
                          <a:cs typeface="Arial"/>
                        </a:rPr>
                        <a:t>Date</a:t>
                      </a:r>
                      <a:r>
                        <a:rPr dirty="0" sz="6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6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b="1">
                          <a:latin typeface="Arial"/>
                          <a:cs typeface="Arial"/>
                        </a:rPr>
                        <a:t>Obligation</a:t>
                      </a:r>
                      <a:r>
                        <a:rPr dirty="0" sz="6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b="1">
                          <a:latin typeface="Arial"/>
                          <a:cs typeface="Arial"/>
                        </a:rPr>
                        <a:t>ID</a:t>
                      </a:r>
                      <a:r>
                        <a:rPr dirty="0" sz="6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65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8E8E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1955">
                <a:tc gridSpan="6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500"/>
                        </a:spcBef>
                        <a:tabLst>
                          <a:tab pos="2696845" algn="l"/>
                        </a:tabLst>
                      </a:pPr>
                      <a:r>
                        <a:rPr dirty="0" sz="600" spc="-30">
                          <a:latin typeface="Arial"/>
                          <a:cs typeface="Arial"/>
                        </a:rPr>
                        <a:t>20.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7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APPLICANT: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45"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date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6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600" spc="-45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this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notice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your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application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assistance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USDA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35">
                          <a:latin typeface="Arial"/>
                          <a:cs typeface="Arial"/>
                        </a:rPr>
                        <a:t>has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been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approved,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as</a:t>
                      </a:r>
                      <a:r>
                        <a:rPr dirty="0" sz="6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indicated</a:t>
                      </a:r>
                      <a:endParaRPr sz="600">
                        <a:latin typeface="Arial"/>
                        <a:cs typeface="Arial"/>
                      </a:endParaRPr>
                    </a:p>
                    <a:p>
                      <a:pPr marL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600" spc="-25">
                          <a:latin typeface="Arial"/>
                          <a:cs typeface="Arial"/>
                        </a:rPr>
                        <a:t>above,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subject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availability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funds and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other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conditions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required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0">
                          <a:latin typeface="Arial"/>
                          <a:cs typeface="Arial"/>
                        </a:rPr>
                        <a:t>USDA.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If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you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have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5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questions,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contact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>
                          <a:latin typeface="Arial"/>
                          <a:cs typeface="Arial"/>
                        </a:rPr>
                        <a:t>appropriate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55">
                          <a:latin typeface="Arial"/>
                          <a:cs typeface="Arial"/>
                        </a:rPr>
                        <a:t>USDA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20">
                          <a:latin typeface="Arial"/>
                          <a:cs typeface="Arial"/>
                        </a:rPr>
                        <a:t>Servicing</a:t>
                      </a:r>
                      <a:r>
                        <a:rPr dirty="0" sz="6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00" spc="-10">
                          <a:latin typeface="Arial"/>
                          <a:cs typeface="Arial"/>
                        </a:rPr>
                        <a:t>Office.</a:t>
                      </a:r>
                      <a:endParaRPr sz="600">
                        <a:latin typeface="Arial"/>
                        <a:cs typeface="Arial"/>
                      </a:endParaRPr>
                    </a:p>
                  </a:txBody>
                  <a:tcPr marL="0" marR="0" marB="0" marT="635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607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5852261" y="266700"/>
            <a:ext cx="105918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02870" marR="5080" indent="4572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FORM </a:t>
            </a:r>
            <a:r>
              <a:rPr dirty="0" sz="800" spc="-10" b="1">
                <a:latin typeface="Arial"/>
                <a:cs typeface="Arial"/>
              </a:rPr>
              <a:t>APPROVED </a:t>
            </a:r>
            <a:r>
              <a:rPr dirty="0" sz="800" b="1">
                <a:latin typeface="Arial"/>
                <a:cs typeface="Arial"/>
              </a:rPr>
              <a:t>OMB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No.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0570-</a:t>
            </a:r>
            <a:r>
              <a:rPr dirty="0" sz="800" spc="-20" b="1">
                <a:latin typeface="Arial"/>
                <a:cs typeface="Arial"/>
              </a:rPr>
              <a:t>0062</a:t>
            </a:r>
            <a:endParaRPr sz="800">
              <a:latin typeface="Arial"/>
              <a:cs typeface="Arial"/>
            </a:endParaRPr>
          </a:p>
          <a:p>
            <a:pPr algn="r" marL="102870" marR="5080" indent="-34290">
              <a:lnSpc>
                <a:spcPct val="100000"/>
              </a:lnSpc>
            </a:pPr>
            <a:r>
              <a:rPr dirty="0" sz="800" b="1">
                <a:latin typeface="Arial"/>
                <a:cs typeface="Arial"/>
              </a:rPr>
              <a:t>Exp.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Date:</a:t>
            </a:r>
            <a:r>
              <a:rPr dirty="0" sz="800" spc="-10" b="1">
                <a:latin typeface="Arial"/>
                <a:cs typeface="Arial"/>
              </a:rPr>
              <a:t> 9/30/2028 </a:t>
            </a:r>
            <a:r>
              <a:rPr dirty="0" sz="800" b="1">
                <a:latin typeface="Arial"/>
                <a:cs typeface="Arial"/>
              </a:rPr>
              <a:t>OMB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No.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0570-</a:t>
            </a:r>
            <a:r>
              <a:rPr dirty="0" sz="800" spc="-20" b="1">
                <a:latin typeface="Arial"/>
                <a:cs typeface="Arial"/>
              </a:rPr>
              <a:t>0067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800" b="1">
                <a:latin typeface="Arial"/>
                <a:cs typeface="Arial"/>
              </a:rPr>
              <a:t>Exp.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Date:</a:t>
            </a:r>
            <a:r>
              <a:rPr dirty="0" sz="800" spc="-10" b="1">
                <a:latin typeface="Arial"/>
                <a:cs typeface="Arial"/>
              </a:rPr>
              <a:t> 09/30/2028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3897" y="339852"/>
            <a:ext cx="79883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0"/>
              </a:lnSpc>
              <a:spcBef>
                <a:spcPts val="100"/>
              </a:spcBef>
            </a:pPr>
            <a:r>
              <a:rPr dirty="0" sz="800" spc="-20" b="1">
                <a:latin typeface="Arial"/>
                <a:cs typeface="Arial"/>
              </a:rPr>
              <a:t>USDA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960"/>
              </a:lnSpc>
            </a:pPr>
            <a:r>
              <a:rPr dirty="0" sz="800" b="1">
                <a:latin typeface="Arial"/>
                <a:cs typeface="Arial"/>
              </a:rPr>
              <a:t>Form</a:t>
            </a:r>
            <a:r>
              <a:rPr dirty="0" sz="800" spc="-1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RD</a:t>
            </a:r>
            <a:r>
              <a:rPr dirty="0" sz="800" spc="-10" b="1">
                <a:latin typeface="Arial"/>
                <a:cs typeface="Arial"/>
              </a:rPr>
              <a:t> 1940-</a:t>
            </a:r>
            <a:r>
              <a:rPr dirty="0" sz="800" spc="-50" b="1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960"/>
              </a:lnSpc>
            </a:pPr>
            <a:r>
              <a:rPr dirty="0" sz="800" b="1">
                <a:latin typeface="Arial"/>
                <a:cs typeface="Arial"/>
              </a:rPr>
              <a:t>(Rev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02-</a:t>
            </a:r>
            <a:r>
              <a:rPr dirty="0" sz="800" spc="-25" b="1">
                <a:latin typeface="Arial"/>
                <a:cs typeface="Arial"/>
              </a:rPr>
              <a:t>26)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43367" y="410832"/>
            <a:ext cx="1421765" cy="233679"/>
            <a:chOff x="1643367" y="410832"/>
            <a:chExt cx="1421765" cy="233679"/>
          </a:xfrm>
        </p:grpSpPr>
        <p:sp>
          <p:nvSpPr>
            <p:cNvPr id="6" name="object 6"/>
            <p:cNvSpPr/>
            <p:nvPr/>
          </p:nvSpPr>
          <p:spPr>
            <a:xfrm>
              <a:off x="1643367" y="410832"/>
              <a:ext cx="1421765" cy="233679"/>
            </a:xfrm>
            <a:custGeom>
              <a:avLst/>
              <a:gdLst/>
              <a:ahLst/>
              <a:cxnLst/>
              <a:rect l="l" t="t" r="r" b="b"/>
              <a:pathLst>
                <a:path w="1421764" h="233679">
                  <a:moveTo>
                    <a:pt x="1421168" y="0"/>
                  </a:moveTo>
                  <a:lnTo>
                    <a:pt x="0" y="0"/>
                  </a:lnTo>
                  <a:lnTo>
                    <a:pt x="0" y="233133"/>
                  </a:lnTo>
                  <a:lnTo>
                    <a:pt x="1421168" y="233133"/>
                  </a:lnTo>
                  <a:lnTo>
                    <a:pt x="1421168" y="0"/>
                  </a:lnTo>
                  <a:close/>
                </a:path>
              </a:pathLst>
            </a:custGeom>
            <a:solidFill>
              <a:srgbClr val="D3D0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643367" y="410831"/>
              <a:ext cx="1421765" cy="233679"/>
            </a:xfrm>
            <a:custGeom>
              <a:avLst/>
              <a:gdLst/>
              <a:ahLst/>
              <a:cxnLst/>
              <a:rect l="l" t="t" r="r" b="b"/>
              <a:pathLst>
                <a:path w="1421764" h="233679">
                  <a:moveTo>
                    <a:pt x="1421168" y="0"/>
                  </a:moveTo>
                  <a:lnTo>
                    <a:pt x="1414818" y="0"/>
                  </a:lnTo>
                  <a:lnTo>
                    <a:pt x="1414818" y="6350"/>
                  </a:lnTo>
                  <a:lnTo>
                    <a:pt x="1414818" y="226783"/>
                  </a:lnTo>
                  <a:lnTo>
                    <a:pt x="6350" y="226783"/>
                  </a:lnTo>
                  <a:lnTo>
                    <a:pt x="6350" y="6350"/>
                  </a:lnTo>
                  <a:lnTo>
                    <a:pt x="1414818" y="6350"/>
                  </a:lnTo>
                  <a:lnTo>
                    <a:pt x="1414818" y="0"/>
                  </a:lnTo>
                  <a:lnTo>
                    <a:pt x="0" y="0"/>
                  </a:lnTo>
                  <a:lnTo>
                    <a:pt x="0" y="233133"/>
                  </a:lnTo>
                  <a:lnTo>
                    <a:pt x="1421168" y="233133"/>
                  </a:lnTo>
                  <a:lnTo>
                    <a:pt x="14211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649717" y="417182"/>
              <a:ext cx="1409065" cy="220979"/>
            </a:xfrm>
            <a:custGeom>
              <a:avLst/>
              <a:gdLst/>
              <a:ahLst/>
              <a:cxnLst/>
              <a:rect l="l" t="t" r="r" b="b"/>
              <a:pathLst>
                <a:path w="1409064" h="220979">
                  <a:moveTo>
                    <a:pt x="1408468" y="0"/>
                  </a:moveTo>
                  <a:lnTo>
                    <a:pt x="0" y="0"/>
                  </a:lnTo>
                  <a:lnTo>
                    <a:pt x="0" y="220433"/>
                  </a:lnTo>
                  <a:lnTo>
                    <a:pt x="6350" y="214083"/>
                  </a:lnTo>
                  <a:lnTo>
                    <a:pt x="6350" y="6350"/>
                  </a:lnTo>
                  <a:lnTo>
                    <a:pt x="1402118" y="6350"/>
                  </a:lnTo>
                  <a:lnTo>
                    <a:pt x="14084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649717" y="417182"/>
              <a:ext cx="1409065" cy="220979"/>
            </a:xfrm>
            <a:custGeom>
              <a:avLst/>
              <a:gdLst/>
              <a:ahLst/>
              <a:cxnLst/>
              <a:rect l="l" t="t" r="r" b="b"/>
              <a:pathLst>
                <a:path w="1409064" h="220979">
                  <a:moveTo>
                    <a:pt x="1408468" y="0"/>
                  </a:moveTo>
                  <a:lnTo>
                    <a:pt x="1402118" y="6349"/>
                  </a:lnTo>
                  <a:lnTo>
                    <a:pt x="1402118" y="214083"/>
                  </a:lnTo>
                  <a:lnTo>
                    <a:pt x="6349" y="214083"/>
                  </a:lnTo>
                  <a:lnTo>
                    <a:pt x="0" y="220433"/>
                  </a:lnTo>
                  <a:lnTo>
                    <a:pt x="1408468" y="220433"/>
                  </a:lnTo>
                  <a:lnTo>
                    <a:pt x="1408468" y="0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1643367" y="410832"/>
            <a:ext cx="1421765" cy="233679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84455">
              <a:lnSpc>
                <a:spcPct val="100000"/>
              </a:lnSpc>
              <a:spcBef>
                <a:spcPts val="165"/>
              </a:spcBef>
            </a:pPr>
            <a:r>
              <a:rPr dirty="0" sz="1000" spc="-45">
                <a:latin typeface="Arial"/>
                <a:cs typeface="Arial"/>
              </a:rPr>
              <a:t>View</a:t>
            </a:r>
            <a:r>
              <a:rPr dirty="0" sz="1000" spc="-35">
                <a:latin typeface="Arial"/>
                <a:cs typeface="Arial"/>
              </a:rPr>
              <a:t> Burden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Statement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9692" y="5601956"/>
            <a:ext cx="127011" cy="12700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71893" y="5599226"/>
            <a:ext cx="127011" cy="127001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7779" y="5607518"/>
            <a:ext cx="127011" cy="1270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Brigitte.Sumter</dc:creator>
  <dc:title>Copy of Edited Draft Form RD1940-1-06.17.25.xlsx</dc:title>
  <dcterms:created xsi:type="dcterms:W3CDTF">2026-02-12T16:11:46Z</dcterms:created>
  <dcterms:modified xsi:type="dcterms:W3CDTF">2026-02-12T16:11:46Z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2026-02-02T00:00:00Z</vt:filetime>
  </property>
  <property fmtid="{D5CDD505-2E9C-101B-9397-08002B2CF9AE}" pid="3" name="Creator">
    <vt:lpwstr>Designer 6.4</vt:lpwstr>
  </property>
  <property fmtid="{D5CDD505-2E9C-101B-9397-08002B2CF9AE}" pid="4" name="LastSaved">
    <vt:filetime>2026-02-12T00:00:00Z</vt:filetime>
  </property>
  <property fmtid="{D5CDD505-2E9C-101B-9397-08002B2CF9AE}" pid="5" name="Producer">
    <vt:lpwstr>Designer 6.4</vt:lpwstr>
  </property>
</Properties>
</file>